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66" r:id="rId16"/>
    <p:sldId id="273" r:id="rId17"/>
    <p:sldId id="274" r:id="rId18"/>
    <p:sldId id="267" r:id="rId19"/>
    <p:sldId id="275" r:id="rId20"/>
    <p:sldId id="276" r:id="rId21"/>
    <p:sldId id="277" r:id="rId22"/>
    <p:sldId id="278" r:id="rId23"/>
    <p:sldId id="279" r:id="rId24"/>
    <p:sldId id="283" r:id="rId25"/>
    <p:sldId id="280" r:id="rId26"/>
    <p:sldId id="282" r:id="rId27"/>
    <p:sldId id="281" r:id="rId28"/>
    <p:sldId id="284" r:id="rId29"/>
    <p:sldId id="285" r:id="rId30"/>
    <p:sldId id="292" r:id="rId31"/>
    <p:sldId id="286" r:id="rId32"/>
    <p:sldId id="287" r:id="rId33"/>
    <p:sldId id="288" r:id="rId34"/>
    <p:sldId id="289" r:id="rId35"/>
    <p:sldId id="290" r:id="rId36"/>
    <p:sldId id="291" r:id="rId37"/>
    <p:sldId id="293" r:id="rId38"/>
    <p:sldId id="294" r:id="rId39"/>
    <p:sldId id="295" r:id="rId40"/>
    <p:sldId id="298" r:id="rId41"/>
    <p:sldId id="296" r:id="rId42"/>
    <p:sldId id="299" r:id="rId43"/>
    <p:sldId id="297" r:id="rId44"/>
    <p:sldId id="303" r:id="rId45"/>
    <p:sldId id="300"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3DD5A-67B3-4696-9199-DEE17B8B9C96}" type="doc">
      <dgm:prSet loTypeId="urn:microsoft.com/office/officeart/2008/layout/HorizontalMultiLevelHierarchy" loCatId="hierarchy" qsTypeId="urn:microsoft.com/office/officeart/2005/8/quickstyle/3d1" qsCatId="3D" csTypeId="urn:microsoft.com/office/officeart/2005/8/colors/colorful1" csCatId="colorful" phldr="1"/>
      <dgm:spPr/>
      <dgm:t>
        <a:bodyPr/>
        <a:lstStyle/>
        <a:p>
          <a:endParaRPr lang="en-IN"/>
        </a:p>
      </dgm:t>
    </dgm:pt>
    <dgm:pt modelId="{F14487EF-2AAF-498E-A508-3CE82F41B6AB}">
      <dgm:prSet phldrT="[Text]"/>
      <dgm:spPr/>
      <dgm:t>
        <a:bodyPr/>
        <a:lstStyle/>
        <a:p>
          <a:r>
            <a:rPr lang="en-IN"/>
            <a:t>STRUCTURE OF MONEY MARKET</a:t>
          </a:r>
        </a:p>
      </dgm:t>
    </dgm:pt>
    <dgm:pt modelId="{4A38701E-7239-43E7-B46C-139EB5F2EB11}" type="parTrans" cxnId="{1A994F53-A31E-4B3A-9A4B-8AA22DC78FA0}">
      <dgm:prSet/>
      <dgm:spPr/>
      <dgm:t>
        <a:bodyPr/>
        <a:lstStyle/>
        <a:p>
          <a:endParaRPr lang="en-IN"/>
        </a:p>
      </dgm:t>
    </dgm:pt>
    <dgm:pt modelId="{6E377259-D404-401D-A0CD-4BD0CFDDE740}" type="sibTrans" cxnId="{1A994F53-A31E-4B3A-9A4B-8AA22DC78FA0}">
      <dgm:prSet/>
      <dgm:spPr/>
      <dgm:t>
        <a:bodyPr/>
        <a:lstStyle/>
        <a:p>
          <a:endParaRPr lang="en-IN"/>
        </a:p>
      </dgm:t>
    </dgm:pt>
    <dgm:pt modelId="{7F10EDDA-495C-4BC0-A315-2FD6025EF6C2}">
      <dgm:prSet phldrT="[Text]"/>
      <dgm:spPr/>
      <dgm:t>
        <a:bodyPr/>
        <a:lstStyle/>
        <a:p>
          <a:r>
            <a:rPr lang="en-IN"/>
            <a:t>Components</a:t>
          </a:r>
        </a:p>
      </dgm:t>
    </dgm:pt>
    <dgm:pt modelId="{504CBD36-45B8-4783-9C48-F341C31898CA}" type="parTrans" cxnId="{7183AC91-931C-4902-AD01-3988A0581273}">
      <dgm:prSet/>
      <dgm:spPr/>
      <dgm:t>
        <a:bodyPr/>
        <a:lstStyle/>
        <a:p>
          <a:endParaRPr lang="en-IN"/>
        </a:p>
      </dgm:t>
    </dgm:pt>
    <dgm:pt modelId="{FA71B01E-4BA4-4267-9E99-3B569887BA8C}" type="sibTrans" cxnId="{7183AC91-931C-4902-AD01-3988A0581273}">
      <dgm:prSet/>
      <dgm:spPr/>
      <dgm:t>
        <a:bodyPr/>
        <a:lstStyle/>
        <a:p>
          <a:endParaRPr lang="en-IN"/>
        </a:p>
      </dgm:t>
    </dgm:pt>
    <dgm:pt modelId="{E16864E4-7A76-4371-8449-FAF3CF209102}">
      <dgm:prSet phldrT="[Text]"/>
      <dgm:spPr/>
      <dgm:t>
        <a:bodyPr/>
        <a:lstStyle/>
        <a:p>
          <a:r>
            <a:rPr lang="en-IN"/>
            <a:t>Participants</a:t>
          </a:r>
        </a:p>
      </dgm:t>
    </dgm:pt>
    <dgm:pt modelId="{999796DA-529A-47C6-BCE7-5788E9A69679}" type="parTrans" cxnId="{8DB96262-6C2F-4BF7-8D9C-84FA9272DF39}">
      <dgm:prSet/>
      <dgm:spPr/>
      <dgm:t>
        <a:bodyPr/>
        <a:lstStyle/>
        <a:p>
          <a:endParaRPr lang="en-IN"/>
        </a:p>
      </dgm:t>
    </dgm:pt>
    <dgm:pt modelId="{2E04E5F1-E8EB-4F54-BC2B-D9A829F4EC5F}" type="sibTrans" cxnId="{8DB96262-6C2F-4BF7-8D9C-84FA9272DF39}">
      <dgm:prSet/>
      <dgm:spPr/>
      <dgm:t>
        <a:bodyPr/>
        <a:lstStyle/>
        <a:p>
          <a:endParaRPr lang="en-IN"/>
        </a:p>
      </dgm:t>
    </dgm:pt>
    <dgm:pt modelId="{BEC20FBD-CC99-40FA-B516-4504C23E2EEB}">
      <dgm:prSet phldrT="[Text]"/>
      <dgm:spPr/>
      <dgm:t>
        <a:bodyPr/>
        <a:lstStyle/>
        <a:p>
          <a:r>
            <a:rPr lang="en-IN"/>
            <a:t>Instruments</a:t>
          </a:r>
        </a:p>
      </dgm:t>
    </dgm:pt>
    <dgm:pt modelId="{66ED3F3E-E59D-42F7-959F-6E8E4FA909BF}" type="parTrans" cxnId="{00D081CC-8BD2-48D0-A125-08C54CD410EE}">
      <dgm:prSet/>
      <dgm:spPr/>
      <dgm:t>
        <a:bodyPr/>
        <a:lstStyle/>
        <a:p>
          <a:endParaRPr lang="en-IN"/>
        </a:p>
      </dgm:t>
    </dgm:pt>
    <dgm:pt modelId="{7AF58B8E-3518-4046-B3F1-CA6182CC62C7}" type="sibTrans" cxnId="{00D081CC-8BD2-48D0-A125-08C54CD410EE}">
      <dgm:prSet/>
      <dgm:spPr/>
      <dgm:t>
        <a:bodyPr/>
        <a:lstStyle/>
        <a:p>
          <a:endParaRPr lang="en-IN"/>
        </a:p>
      </dgm:t>
    </dgm:pt>
    <dgm:pt modelId="{FA66F091-AFFA-4130-B68E-AAE8E9695995}" type="pres">
      <dgm:prSet presAssocID="{2A23DD5A-67B3-4696-9199-DEE17B8B9C96}" presName="Name0" presStyleCnt="0">
        <dgm:presLayoutVars>
          <dgm:chPref val="1"/>
          <dgm:dir/>
          <dgm:animOne val="branch"/>
          <dgm:animLvl val="lvl"/>
          <dgm:resizeHandles val="exact"/>
        </dgm:presLayoutVars>
      </dgm:prSet>
      <dgm:spPr/>
    </dgm:pt>
    <dgm:pt modelId="{17950490-F6F1-4DD7-8647-9CD1A0AD37F8}" type="pres">
      <dgm:prSet presAssocID="{F14487EF-2AAF-498E-A508-3CE82F41B6AB}" presName="root1" presStyleCnt="0"/>
      <dgm:spPr/>
    </dgm:pt>
    <dgm:pt modelId="{04D04740-7963-4322-856C-DA0603A806C5}" type="pres">
      <dgm:prSet presAssocID="{F14487EF-2AAF-498E-A508-3CE82F41B6AB}" presName="LevelOneTextNode" presStyleLbl="node0" presStyleIdx="0" presStyleCnt="1">
        <dgm:presLayoutVars>
          <dgm:chPref val="3"/>
        </dgm:presLayoutVars>
      </dgm:prSet>
      <dgm:spPr/>
    </dgm:pt>
    <dgm:pt modelId="{ED88E49D-3DAC-4C0C-B722-FA788DF42737}" type="pres">
      <dgm:prSet presAssocID="{F14487EF-2AAF-498E-A508-3CE82F41B6AB}" presName="level2hierChild" presStyleCnt="0"/>
      <dgm:spPr/>
    </dgm:pt>
    <dgm:pt modelId="{0BDC77E9-971A-4C66-BBED-0B632B4F317F}" type="pres">
      <dgm:prSet presAssocID="{504CBD36-45B8-4783-9C48-F341C31898CA}" presName="conn2-1" presStyleLbl="parChTrans1D2" presStyleIdx="0" presStyleCnt="3"/>
      <dgm:spPr/>
    </dgm:pt>
    <dgm:pt modelId="{0D45BC52-CC96-4860-8274-3CE9157F84B2}" type="pres">
      <dgm:prSet presAssocID="{504CBD36-45B8-4783-9C48-F341C31898CA}" presName="connTx" presStyleLbl="parChTrans1D2" presStyleIdx="0" presStyleCnt="3"/>
      <dgm:spPr/>
    </dgm:pt>
    <dgm:pt modelId="{934AAFC9-EB2A-44F1-ADC6-A3C019054E88}" type="pres">
      <dgm:prSet presAssocID="{7F10EDDA-495C-4BC0-A315-2FD6025EF6C2}" presName="root2" presStyleCnt="0"/>
      <dgm:spPr/>
    </dgm:pt>
    <dgm:pt modelId="{ED5476F6-E26C-4D44-AA1A-48C63B366743}" type="pres">
      <dgm:prSet presAssocID="{7F10EDDA-495C-4BC0-A315-2FD6025EF6C2}" presName="LevelTwoTextNode" presStyleLbl="node2" presStyleIdx="0" presStyleCnt="3">
        <dgm:presLayoutVars>
          <dgm:chPref val="3"/>
        </dgm:presLayoutVars>
      </dgm:prSet>
      <dgm:spPr/>
    </dgm:pt>
    <dgm:pt modelId="{25777D71-E013-40B3-8E24-B225984E6F88}" type="pres">
      <dgm:prSet presAssocID="{7F10EDDA-495C-4BC0-A315-2FD6025EF6C2}" presName="level3hierChild" presStyleCnt="0"/>
      <dgm:spPr/>
    </dgm:pt>
    <dgm:pt modelId="{7F9BCF25-5A95-4601-AF06-0A6EE6F6B6C2}" type="pres">
      <dgm:prSet presAssocID="{999796DA-529A-47C6-BCE7-5788E9A69679}" presName="conn2-1" presStyleLbl="parChTrans1D2" presStyleIdx="1" presStyleCnt="3"/>
      <dgm:spPr/>
    </dgm:pt>
    <dgm:pt modelId="{B7179F35-20D1-4C89-BF23-E1D09687044A}" type="pres">
      <dgm:prSet presAssocID="{999796DA-529A-47C6-BCE7-5788E9A69679}" presName="connTx" presStyleLbl="parChTrans1D2" presStyleIdx="1" presStyleCnt="3"/>
      <dgm:spPr/>
    </dgm:pt>
    <dgm:pt modelId="{F8DA420C-668C-4831-A905-D92BEF00ED91}" type="pres">
      <dgm:prSet presAssocID="{E16864E4-7A76-4371-8449-FAF3CF209102}" presName="root2" presStyleCnt="0"/>
      <dgm:spPr/>
    </dgm:pt>
    <dgm:pt modelId="{A473AC9B-D8A8-4CF3-8B0E-D8E5CA274866}" type="pres">
      <dgm:prSet presAssocID="{E16864E4-7A76-4371-8449-FAF3CF209102}" presName="LevelTwoTextNode" presStyleLbl="node2" presStyleIdx="1" presStyleCnt="3">
        <dgm:presLayoutVars>
          <dgm:chPref val="3"/>
        </dgm:presLayoutVars>
      </dgm:prSet>
      <dgm:spPr/>
    </dgm:pt>
    <dgm:pt modelId="{A5F499A6-CA3C-4CDF-AB78-653F073945DF}" type="pres">
      <dgm:prSet presAssocID="{E16864E4-7A76-4371-8449-FAF3CF209102}" presName="level3hierChild" presStyleCnt="0"/>
      <dgm:spPr/>
    </dgm:pt>
    <dgm:pt modelId="{03BA7E07-7FE0-4E86-9B4F-AEA6B9950968}" type="pres">
      <dgm:prSet presAssocID="{66ED3F3E-E59D-42F7-959F-6E8E4FA909BF}" presName="conn2-1" presStyleLbl="parChTrans1D2" presStyleIdx="2" presStyleCnt="3"/>
      <dgm:spPr/>
    </dgm:pt>
    <dgm:pt modelId="{68FC8C6C-6763-4631-9B30-6E0C4A7B90E2}" type="pres">
      <dgm:prSet presAssocID="{66ED3F3E-E59D-42F7-959F-6E8E4FA909BF}" presName="connTx" presStyleLbl="parChTrans1D2" presStyleIdx="2" presStyleCnt="3"/>
      <dgm:spPr/>
    </dgm:pt>
    <dgm:pt modelId="{34AD321F-2451-4AB4-8694-5F4E938117DA}" type="pres">
      <dgm:prSet presAssocID="{BEC20FBD-CC99-40FA-B516-4504C23E2EEB}" presName="root2" presStyleCnt="0"/>
      <dgm:spPr/>
    </dgm:pt>
    <dgm:pt modelId="{2BA723D8-A6F6-4012-8B24-2D72ACAF2D75}" type="pres">
      <dgm:prSet presAssocID="{BEC20FBD-CC99-40FA-B516-4504C23E2EEB}" presName="LevelTwoTextNode" presStyleLbl="node2" presStyleIdx="2" presStyleCnt="3">
        <dgm:presLayoutVars>
          <dgm:chPref val="3"/>
        </dgm:presLayoutVars>
      </dgm:prSet>
      <dgm:spPr/>
    </dgm:pt>
    <dgm:pt modelId="{630EBB31-2FB6-4325-8F0C-FC89878E4E59}" type="pres">
      <dgm:prSet presAssocID="{BEC20FBD-CC99-40FA-B516-4504C23E2EEB}" presName="level3hierChild" presStyleCnt="0"/>
      <dgm:spPr/>
    </dgm:pt>
  </dgm:ptLst>
  <dgm:cxnLst>
    <dgm:cxn modelId="{4E3FA229-0265-4406-ADE8-288AF4088A20}" type="presOf" srcId="{F14487EF-2AAF-498E-A508-3CE82F41B6AB}" destId="{04D04740-7963-4322-856C-DA0603A806C5}" srcOrd="0" destOrd="0" presId="urn:microsoft.com/office/officeart/2008/layout/HorizontalMultiLevelHierarchy"/>
    <dgm:cxn modelId="{FC489F2C-5B14-4C94-9161-D7D22017013C}" type="presOf" srcId="{999796DA-529A-47C6-BCE7-5788E9A69679}" destId="{B7179F35-20D1-4C89-BF23-E1D09687044A}" srcOrd="1" destOrd="0" presId="urn:microsoft.com/office/officeart/2008/layout/HorizontalMultiLevelHierarchy"/>
    <dgm:cxn modelId="{40A3C45D-BD83-4054-A3A0-2DF924045FC0}" type="presOf" srcId="{504CBD36-45B8-4783-9C48-F341C31898CA}" destId="{0D45BC52-CC96-4860-8274-3CE9157F84B2}" srcOrd="1" destOrd="0" presId="urn:microsoft.com/office/officeart/2008/layout/HorizontalMultiLevelHierarchy"/>
    <dgm:cxn modelId="{8DB96262-6C2F-4BF7-8D9C-84FA9272DF39}" srcId="{F14487EF-2AAF-498E-A508-3CE82F41B6AB}" destId="{E16864E4-7A76-4371-8449-FAF3CF209102}" srcOrd="1" destOrd="0" parTransId="{999796DA-529A-47C6-BCE7-5788E9A69679}" sibTransId="{2E04E5F1-E8EB-4F54-BC2B-D9A829F4EC5F}"/>
    <dgm:cxn modelId="{8BB6744E-C873-440F-A226-B858455DBF58}" type="presOf" srcId="{66ED3F3E-E59D-42F7-959F-6E8E4FA909BF}" destId="{03BA7E07-7FE0-4E86-9B4F-AEA6B9950968}" srcOrd="0" destOrd="0" presId="urn:microsoft.com/office/officeart/2008/layout/HorizontalMultiLevelHierarchy"/>
    <dgm:cxn modelId="{8CCCCD72-9E27-4A57-BF89-D1371BDED576}" type="presOf" srcId="{504CBD36-45B8-4783-9C48-F341C31898CA}" destId="{0BDC77E9-971A-4C66-BBED-0B632B4F317F}" srcOrd="0" destOrd="0" presId="urn:microsoft.com/office/officeart/2008/layout/HorizontalMultiLevelHierarchy"/>
    <dgm:cxn modelId="{1A994F53-A31E-4B3A-9A4B-8AA22DC78FA0}" srcId="{2A23DD5A-67B3-4696-9199-DEE17B8B9C96}" destId="{F14487EF-2AAF-498E-A508-3CE82F41B6AB}" srcOrd="0" destOrd="0" parTransId="{4A38701E-7239-43E7-B46C-139EB5F2EB11}" sibTransId="{6E377259-D404-401D-A0CD-4BD0CFDDE740}"/>
    <dgm:cxn modelId="{6CB63E7F-CE2B-4FD1-B656-2887CA1A3680}" type="presOf" srcId="{2A23DD5A-67B3-4696-9199-DEE17B8B9C96}" destId="{FA66F091-AFFA-4130-B68E-AAE8E9695995}" srcOrd="0" destOrd="0" presId="urn:microsoft.com/office/officeart/2008/layout/HorizontalMultiLevelHierarchy"/>
    <dgm:cxn modelId="{CBE59890-447A-42C8-AABE-C4F602F8BDE0}" type="presOf" srcId="{999796DA-529A-47C6-BCE7-5788E9A69679}" destId="{7F9BCF25-5A95-4601-AF06-0A6EE6F6B6C2}" srcOrd="0" destOrd="0" presId="urn:microsoft.com/office/officeart/2008/layout/HorizontalMultiLevelHierarchy"/>
    <dgm:cxn modelId="{7183AC91-931C-4902-AD01-3988A0581273}" srcId="{F14487EF-2AAF-498E-A508-3CE82F41B6AB}" destId="{7F10EDDA-495C-4BC0-A315-2FD6025EF6C2}" srcOrd="0" destOrd="0" parTransId="{504CBD36-45B8-4783-9C48-F341C31898CA}" sibTransId="{FA71B01E-4BA4-4267-9E99-3B569887BA8C}"/>
    <dgm:cxn modelId="{EB2137B9-75DD-44B6-A586-4F07AA46CDDD}" type="presOf" srcId="{E16864E4-7A76-4371-8449-FAF3CF209102}" destId="{A473AC9B-D8A8-4CF3-8B0E-D8E5CA274866}" srcOrd="0" destOrd="0" presId="urn:microsoft.com/office/officeart/2008/layout/HorizontalMultiLevelHierarchy"/>
    <dgm:cxn modelId="{00D081CC-8BD2-48D0-A125-08C54CD410EE}" srcId="{F14487EF-2AAF-498E-A508-3CE82F41B6AB}" destId="{BEC20FBD-CC99-40FA-B516-4504C23E2EEB}" srcOrd="2" destOrd="0" parTransId="{66ED3F3E-E59D-42F7-959F-6E8E4FA909BF}" sibTransId="{7AF58B8E-3518-4046-B3F1-CA6182CC62C7}"/>
    <dgm:cxn modelId="{5A670FD8-5526-4710-871E-C3D1BF69F026}" type="presOf" srcId="{BEC20FBD-CC99-40FA-B516-4504C23E2EEB}" destId="{2BA723D8-A6F6-4012-8B24-2D72ACAF2D75}" srcOrd="0" destOrd="0" presId="urn:microsoft.com/office/officeart/2008/layout/HorizontalMultiLevelHierarchy"/>
    <dgm:cxn modelId="{2CA656F4-41BC-452D-A4BA-073329D9C198}" type="presOf" srcId="{7F10EDDA-495C-4BC0-A315-2FD6025EF6C2}" destId="{ED5476F6-E26C-4D44-AA1A-48C63B366743}" srcOrd="0" destOrd="0" presId="urn:microsoft.com/office/officeart/2008/layout/HorizontalMultiLevelHierarchy"/>
    <dgm:cxn modelId="{C3432BFA-24AA-4ADB-A54F-F3BAB3A53E95}" type="presOf" srcId="{66ED3F3E-E59D-42F7-959F-6E8E4FA909BF}" destId="{68FC8C6C-6763-4631-9B30-6E0C4A7B90E2}" srcOrd="1" destOrd="0" presId="urn:microsoft.com/office/officeart/2008/layout/HorizontalMultiLevelHierarchy"/>
    <dgm:cxn modelId="{1E45DBC6-8C6D-4BE8-90D4-035F51AFF1A1}" type="presParOf" srcId="{FA66F091-AFFA-4130-B68E-AAE8E9695995}" destId="{17950490-F6F1-4DD7-8647-9CD1A0AD37F8}" srcOrd="0" destOrd="0" presId="urn:microsoft.com/office/officeart/2008/layout/HorizontalMultiLevelHierarchy"/>
    <dgm:cxn modelId="{B08BBF0B-0385-41F8-9BD2-E2A20CC1A941}" type="presParOf" srcId="{17950490-F6F1-4DD7-8647-9CD1A0AD37F8}" destId="{04D04740-7963-4322-856C-DA0603A806C5}" srcOrd="0" destOrd="0" presId="urn:microsoft.com/office/officeart/2008/layout/HorizontalMultiLevelHierarchy"/>
    <dgm:cxn modelId="{47361D1E-2053-4DF2-ABB6-C69021759207}" type="presParOf" srcId="{17950490-F6F1-4DD7-8647-9CD1A0AD37F8}" destId="{ED88E49D-3DAC-4C0C-B722-FA788DF42737}" srcOrd="1" destOrd="0" presId="urn:microsoft.com/office/officeart/2008/layout/HorizontalMultiLevelHierarchy"/>
    <dgm:cxn modelId="{43867553-16B0-4485-A18C-56D1AC1D7762}" type="presParOf" srcId="{ED88E49D-3DAC-4C0C-B722-FA788DF42737}" destId="{0BDC77E9-971A-4C66-BBED-0B632B4F317F}" srcOrd="0" destOrd="0" presId="urn:microsoft.com/office/officeart/2008/layout/HorizontalMultiLevelHierarchy"/>
    <dgm:cxn modelId="{6EDA8349-B462-4B1E-BB1A-11B71D29E393}" type="presParOf" srcId="{0BDC77E9-971A-4C66-BBED-0B632B4F317F}" destId="{0D45BC52-CC96-4860-8274-3CE9157F84B2}" srcOrd="0" destOrd="0" presId="urn:microsoft.com/office/officeart/2008/layout/HorizontalMultiLevelHierarchy"/>
    <dgm:cxn modelId="{70774A09-B690-4BE8-A9B4-0D4F09F58361}" type="presParOf" srcId="{ED88E49D-3DAC-4C0C-B722-FA788DF42737}" destId="{934AAFC9-EB2A-44F1-ADC6-A3C019054E88}" srcOrd="1" destOrd="0" presId="urn:microsoft.com/office/officeart/2008/layout/HorizontalMultiLevelHierarchy"/>
    <dgm:cxn modelId="{3CE22196-9E8A-41DE-A210-2B2E0F2D7996}" type="presParOf" srcId="{934AAFC9-EB2A-44F1-ADC6-A3C019054E88}" destId="{ED5476F6-E26C-4D44-AA1A-48C63B366743}" srcOrd="0" destOrd="0" presId="urn:microsoft.com/office/officeart/2008/layout/HorizontalMultiLevelHierarchy"/>
    <dgm:cxn modelId="{C16BF3B7-B775-414F-A598-EE3EA9019F9F}" type="presParOf" srcId="{934AAFC9-EB2A-44F1-ADC6-A3C019054E88}" destId="{25777D71-E013-40B3-8E24-B225984E6F88}" srcOrd="1" destOrd="0" presId="urn:microsoft.com/office/officeart/2008/layout/HorizontalMultiLevelHierarchy"/>
    <dgm:cxn modelId="{F4A5E268-9237-46B2-8CA6-347D13AFBB9E}" type="presParOf" srcId="{ED88E49D-3DAC-4C0C-B722-FA788DF42737}" destId="{7F9BCF25-5A95-4601-AF06-0A6EE6F6B6C2}" srcOrd="2" destOrd="0" presId="urn:microsoft.com/office/officeart/2008/layout/HorizontalMultiLevelHierarchy"/>
    <dgm:cxn modelId="{D7E13B3A-FBBB-47FC-979C-8D8BE3710077}" type="presParOf" srcId="{7F9BCF25-5A95-4601-AF06-0A6EE6F6B6C2}" destId="{B7179F35-20D1-4C89-BF23-E1D09687044A}" srcOrd="0" destOrd="0" presId="urn:microsoft.com/office/officeart/2008/layout/HorizontalMultiLevelHierarchy"/>
    <dgm:cxn modelId="{9BB13ACA-F10A-47EB-93B9-5B1D3A506364}" type="presParOf" srcId="{ED88E49D-3DAC-4C0C-B722-FA788DF42737}" destId="{F8DA420C-668C-4831-A905-D92BEF00ED91}" srcOrd="3" destOrd="0" presId="urn:microsoft.com/office/officeart/2008/layout/HorizontalMultiLevelHierarchy"/>
    <dgm:cxn modelId="{8A11E7C1-A4D7-4F35-87A6-D31FEB78A263}" type="presParOf" srcId="{F8DA420C-668C-4831-A905-D92BEF00ED91}" destId="{A473AC9B-D8A8-4CF3-8B0E-D8E5CA274866}" srcOrd="0" destOrd="0" presId="urn:microsoft.com/office/officeart/2008/layout/HorizontalMultiLevelHierarchy"/>
    <dgm:cxn modelId="{2940458C-0B6F-4758-95D0-1357A91BC08C}" type="presParOf" srcId="{F8DA420C-668C-4831-A905-D92BEF00ED91}" destId="{A5F499A6-CA3C-4CDF-AB78-653F073945DF}" srcOrd="1" destOrd="0" presId="urn:microsoft.com/office/officeart/2008/layout/HorizontalMultiLevelHierarchy"/>
    <dgm:cxn modelId="{53DEB2E6-8EE8-4975-A3C6-824FD34BF7F7}" type="presParOf" srcId="{ED88E49D-3DAC-4C0C-B722-FA788DF42737}" destId="{03BA7E07-7FE0-4E86-9B4F-AEA6B9950968}" srcOrd="4" destOrd="0" presId="urn:microsoft.com/office/officeart/2008/layout/HorizontalMultiLevelHierarchy"/>
    <dgm:cxn modelId="{BD62EFAD-0450-44A7-B48B-201133726BAF}" type="presParOf" srcId="{03BA7E07-7FE0-4E86-9B4F-AEA6B9950968}" destId="{68FC8C6C-6763-4631-9B30-6E0C4A7B90E2}" srcOrd="0" destOrd="0" presId="urn:microsoft.com/office/officeart/2008/layout/HorizontalMultiLevelHierarchy"/>
    <dgm:cxn modelId="{A2C9FC9F-4E92-4326-A2B1-07350FE5BA95}" type="presParOf" srcId="{ED88E49D-3DAC-4C0C-B722-FA788DF42737}" destId="{34AD321F-2451-4AB4-8694-5F4E938117DA}" srcOrd="5" destOrd="0" presId="urn:microsoft.com/office/officeart/2008/layout/HorizontalMultiLevelHierarchy"/>
    <dgm:cxn modelId="{2CFF68BF-2EE9-42A2-8777-5E33E6333FA6}" type="presParOf" srcId="{34AD321F-2451-4AB4-8694-5F4E938117DA}" destId="{2BA723D8-A6F6-4012-8B24-2D72ACAF2D75}" srcOrd="0" destOrd="0" presId="urn:microsoft.com/office/officeart/2008/layout/HorizontalMultiLevelHierarchy"/>
    <dgm:cxn modelId="{342C4BD7-7AA7-46ED-81AC-A0E2E499E0BD}" type="presParOf" srcId="{34AD321F-2451-4AB4-8694-5F4E938117DA}" destId="{630EBB31-2FB6-4325-8F0C-FC89878E4E5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4D59D-CE43-4C0F-9430-8068B54C1877}"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n-IN"/>
        </a:p>
      </dgm:t>
    </dgm:pt>
    <dgm:pt modelId="{C4D7126C-C619-4425-B21D-F88958CA9355}">
      <dgm:prSet phldrT="[Text]"/>
      <dgm:spPr/>
      <dgm:t>
        <a:bodyPr/>
        <a:lstStyle/>
        <a:p>
          <a:r>
            <a:rPr lang="en-IN" b="1"/>
            <a:t>Components of money market</a:t>
          </a:r>
        </a:p>
      </dgm:t>
    </dgm:pt>
    <dgm:pt modelId="{A4B79290-71C7-4407-9856-DFC9D28FC0E6}" type="parTrans" cxnId="{31C7DF4B-0BDA-4AAD-9B72-C581AB5BDC5E}">
      <dgm:prSet/>
      <dgm:spPr/>
      <dgm:t>
        <a:bodyPr/>
        <a:lstStyle/>
        <a:p>
          <a:endParaRPr lang="en-IN"/>
        </a:p>
      </dgm:t>
    </dgm:pt>
    <dgm:pt modelId="{98E6D6C3-5FE0-484B-8528-79F5E7D68CCE}" type="sibTrans" cxnId="{31C7DF4B-0BDA-4AAD-9B72-C581AB5BDC5E}">
      <dgm:prSet/>
      <dgm:spPr/>
      <dgm:t>
        <a:bodyPr/>
        <a:lstStyle/>
        <a:p>
          <a:endParaRPr lang="en-IN"/>
        </a:p>
      </dgm:t>
    </dgm:pt>
    <dgm:pt modelId="{A857F657-91E7-4BE6-9F76-45AAE9FA781E}">
      <dgm:prSet phldrT="[Text]"/>
      <dgm:spPr/>
      <dgm:t>
        <a:bodyPr/>
        <a:lstStyle/>
        <a:p>
          <a:r>
            <a:rPr lang="en-IN" b="1"/>
            <a:t>Organised sector</a:t>
          </a:r>
        </a:p>
      </dgm:t>
    </dgm:pt>
    <dgm:pt modelId="{F1B14A45-295C-472F-B48A-4BEE4A86980E}" type="parTrans" cxnId="{75047DF4-B3CD-46EE-A9CE-70A7C1CAE91D}">
      <dgm:prSet/>
      <dgm:spPr/>
      <dgm:t>
        <a:bodyPr/>
        <a:lstStyle/>
        <a:p>
          <a:endParaRPr lang="en-IN"/>
        </a:p>
      </dgm:t>
    </dgm:pt>
    <dgm:pt modelId="{59F986D4-C488-4736-B82A-6C66DBC5C7F1}" type="sibTrans" cxnId="{75047DF4-B3CD-46EE-A9CE-70A7C1CAE91D}">
      <dgm:prSet/>
      <dgm:spPr/>
      <dgm:t>
        <a:bodyPr/>
        <a:lstStyle/>
        <a:p>
          <a:endParaRPr lang="en-IN"/>
        </a:p>
      </dgm:t>
    </dgm:pt>
    <dgm:pt modelId="{B1BA3B8B-4A72-40D7-A6D9-F0EB2E7AA48B}">
      <dgm:prSet phldrT="[Text]"/>
      <dgm:spPr/>
      <dgm:t>
        <a:bodyPr/>
        <a:lstStyle/>
        <a:p>
          <a:r>
            <a:rPr lang="en-IN" b="1"/>
            <a:t>Unorganised sector</a:t>
          </a:r>
        </a:p>
      </dgm:t>
    </dgm:pt>
    <dgm:pt modelId="{9061F541-4A14-4713-93BF-CFCB32C781E3}" type="parTrans" cxnId="{021AF72D-CE52-456D-9AAF-404A7F0E294B}">
      <dgm:prSet/>
      <dgm:spPr/>
      <dgm:t>
        <a:bodyPr/>
        <a:lstStyle/>
        <a:p>
          <a:endParaRPr lang="en-IN"/>
        </a:p>
      </dgm:t>
    </dgm:pt>
    <dgm:pt modelId="{F8B69D0F-DCCF-48FA-8694-2651507FE85C}" type="sibTrans" cxnId="{021AF72D-CE52-456D-9AAF-404A7F0E294B}">
      <dgm:prSet/>
      <dgm:spPr/>
      <dgm:t>
        <a:bodyPr/>
        <a:lstStyle/>
        <a:p>
          <a:endParaRPr lang="en-IN"/>
        </a:p>
      </dgm:t>
    </dgm:pt>
    <dgm:pt modelId="{AEA3977F-8172-4787-895E-317A34092046}" type="pres">
      <dgm:prSet presAssocID="{9654D59D-CE43-4C0F-9430-8068B54C1877}" presName="hierChild1" presStyleCnt="0">
        <dgm:presLayoutVars>
          <dgm:chPref val="1"/>
          <dgm:dir/>
          <dgm:animOne val="branch"/>
          <dgm:animLvl val="lvl"/>
          <dgm:resizeHandles/>
        </dgm:presLayoutVars>
      </dgm:prSet>
      <dgm:spPr/>
    </dgm:pt>
    <dgm:pt modelId="{9077F521-9A5B-4FB9-BA2D-DFEC48B4C942}" type="pres">
      <dgm:prSet presAssocID="{C4D7126C-C619-4425-B21D-F88958CA9355}" presName="hierRoot1" presStyleCnt="0"/>
      <dgm:spPr/>
    </dgm:pt>
    <dgm:pt modelId="{29CAA0C7-F96C-442B-9A64-10EA2E606FC3}" type="pres">
      <dgm:prSet presAssocID="{C4D7126C-C619-4425-B21D-F88958CA9355}" presName="composite" presStyleCnt="0"/>
      <dgm:spPr/>
    </dgm:pt>
    <dgm:pt modelId="{FCF36C30-359D-4464-BF64-999B0AE1D9BB}" type="pres">
      <dgm:prSet presAssocID="{C4D7126C-C619-4425-B21D-F88958CA9355}" presName="background" presStyleLbl="node0" presStyleIdx="0" presStyleCnt="1"/>
      <dgm:spPr/>
    </dgm:pt>
    <dgm:pt modelId="{3AF4C8A5-2231-4C42-8926-8C985D636B9D}" type="pres">
      <dgm:prSet presAssocID="{C4D7126C-C619-4425-B21D-F88958CA9355}" presName="text" presStyleLbl="fgAcc0" presStyleIdx="0" presStyleCnt="1" custScaleX="222576">
        <dgm:presLayoutVars>
          <dgm:chPref val="3"/>
        </dgm:presLayoutVars>
      </dgm:prSet>
      <dgm:spPr/>
    </dgm:pt>
    <dgm:pt modelId="{6C2B5A3E-932E-40A4-82D7-CC510E8779A5}" type="pres">
      <dgm:prSet presAssocID="{C4D7126C-C619-4425-B21D-F88958CA9355}" presName="hierChild2" presStyleCnt="0"/>
      <dgm:spPr/>
    </dgm:pt>
    <dgm:pt modelId="{B33CAF70-4550-4063-A3C3-ECF00DE5FF35}" type="pres">
      <dgm:prSet presAssocID="{F1B14A45-295C-472F-B48A-4BEE4A86980E}" presName="Name10" presStyleLbl="parChTrans1D2" presStyleIdx="0" presStyleCnt="2"/>
      <dgm:spPr/>
    </dgm:pt>
    <dgm:pt modelId="{9722B9C4-4952-49D5-A629-8AB32A9325E9}" type="pres">
      <dgm:prSet presAssocID="{A857F657-91E7-4BE6-9F76-45AAE9FA781E}" presName="hierRoot2" presStyleCnt="0"/>
      <dgm:spPr/>
    </dgm:pt>
    <dgm:pt modelId="{CBD032ED-6702-432F-9EEE-C4C7B23E4C30}" type="pres">
      <dgm:prSet presAssocID="{A857F657-91E7-4BE6-9F76-45AAE9FA781E}" presName="composite2" presStyleCnt="0"/>
      <dgm:spPr/>
    </dgm:pt>
    <dgm:pt modelId="{69F3E635-0660-494E-94C5-21D9A97DB9F1}" type="pres">
      <dgm:prSet presAssocID="{A857F657-91E7-4BE6-9F76-45AAE9FA781E}" presName="background2" presStyleLbl="node2" presStyleIdx="0" presStyleCnt="2"/>
      <dgm:spPr/>
    </dgm:pt>
    <dgm:pt modelId="{5B1CB825-0740-4D57-9EE4-D67935CE4F14}" type="pres">
      <dgm:prSet presAssocID="{A857F657-91E7-4BE6-9F76-45AAE9FA781E}" presName="text2" presStyleLbl="fgAcc2" presStyleIdx="0" presStyleCnt="2" custScaleX="222576">
        <dgm:presLayoutVars>
          <dgm:chPref val="3"/>
        </dgm:presLayoutVars>
      </dgm:prSet>
      <dgm:spPr/>
    </dgm:pt>
    <dgm:pt modelId="{333ED55F-ADE9-4661-9C1A-D8A1D8A1B3C2}" type="pres">
      <dgm:prSet presAssocID="{A857F657-91E7-4BE6-9F76-45AAE9FA781E}" presName="hierChild3" presStyleCnt="0"/>
      <dgm:spPr/>
    </dgm:pt>
    <dgm:pt modelId="{44C14640-CA25-4C59-94EE-FF60B9316215}" type="pres">
      <dgm:prSet presAssocID="{9061F541-4A14-4713-93BF-CFCB32C781E3}" presName="Name10" presStyleLbl="parChTrans1D2" presStyleIdx="1" presStyleCnt="2"/>
      <dgm:spPr/>
    </dgm:pt>
    <dgm:pt modelId="{AD1FFFBD-A309-4607-9E58-2FB485B1A1D7}" type="pres">
      <dgm:prSet presAssocID="{B1BA3B8B-4A72-40D7-A6D9-F0EB2E7AA48B}" presName="hierRoot2" presStyleCnt="0"/>
      <dgm:spPr/>
    </dgm:pt>
    <dgm:pt modelId="{DA98BC23-BC97-4873-8763-E0B5525A59A5}" type="pres">
      <dgm:prSet presAssocID="{B1BA3B8B-4A72-40D7-A6D9-F0EB2E7AA48B}" presName="composite2" presStyleCnt="0"/>
      <dgm:spPr/>
    </dgm:pt>
    <dgm:pt modelId="{12DDC1AD-F4B6-4A49-951B-5199EF9C0C0D}" type="pres">
      <dgm:prSet presAssocID="{B1BA3B8B-4A72-40D7-A6D9-F0EB2E7AA48B}" presName="background2" presStyleLbl="node2" presStyleIdx="1" presStyleCnt="2"/>
      <dgm:spPr/>
    </dgm:pt>
    <dgm:pt modelId="{6B228631-9D44-4A70-8AFD-843C944EBC16}" type="pres">
      <dgm:prSet presAssocID="{B1BA3B8B-4A72-40D7-A6D9-F0EB2E7AA48B}" presName="text2" presStyleLbl="fgAcc2" presStyleIdx="1" presStyleCnt="2" custScaleX="222576">
        <dgm:presLayoutVars>
          <dgm:chPref val="3"/>
        </dgm:presLayoutVars>
      </dgm:prSet>
      <dgm:spPr/>
    </dgm:pt>
    <dgm:pt modelId="{5C163994-8E62-485C-9F56-D7915041DD23}" type="pres">
      <dgm:prSet presAssocID="{B1BA3B8B-4A72-40D7-A6D9-F0EB2E7AA48B}" presName="hierChild3" presStyleCnt="0"/>
      <dgm:spPr/>
    </dgm:pt>
  </dgm:ptLst>
  <dgm:cxnLst>
    <dgm:cxn modelId="{3643280F-DC14-495C-B916-04B447B54F27}" type="presOf" srcId="{F1B14A45-295C-472F-B48A-4BEE4A86980E}" destId="{B33CAF70-4550-4063-A3C3-ECF00DE5FF35}" srcOrd="0" destOrd="0" presId="urn:microsoft.com/office/officeart/2005/8/layout/hierarchy1"/>
    <dgm:cxn modelId="{6DC8F52A-F477-4A48-8802-5083133A5955}" type="presOf" srcId="{9061F541-4A14-4713-93BF-CFCB32C781E3}" destId="{44C14640-CA25-4C59-94EE-FF60B9316215}" srcOrd="0" destOrd="0" presId="urn:microsoft.com/office/officeart/2005/8/layout/hierarchy1"/>
    <dgm:cxn modelId="{021AF72D-CE52-456D-9AAF-404A7F0E294B}" srcId="{C4D7126C-C619-4425-B21D-F88958CA9355}" destId="{B1BA3B8B-4A72-40D7-A6D9-F0EB2E7AA48B}" srcOrd="1" destOrd="0" parTransId="{9061F541-4A14-4713-93BF-CFCB32C781E3}" sibTransId="{F8B69D0F-DCCF-48FA-8694-2651507FE85C}"/>
    <dgm:cxn modelId="{31C7DF4B-0BDA-4AAD-9B72-C581AB5BDC5E}" srcId="{9654D59D-CE43-4C0F-9430-8068B54C1877}" destId="{C4D7126C-C619-4425-B21D-F88958CA9355}" srcOrd="0" destOrd="0" parTransId="{A4B79290-71C7-4407-9856-DFC9D28FC0E6}" sibTransId="{98E6D6C3-5FE0-484B-8528-79F5E7D68CCE}"/>
    <dgm:cxn modelId="{0CC3C04D-4EA7-46EA-8021-BA2C0A0559AD}" type="presOf" srcId="{9654D59D-CE43-4C0F-9430-8068B54C1877}" destId="{AEA3977F-8172-4787-895E-317A34092046}" srcOrd="0" destOrd="0" presId="urn:microsoft.com/office/officeart/2005/8/layout/hierarchy1"/>
    <dgm:cxn modelId="{90FCF074-3413-4460-8A7B-205DE798ADC1}" type="presOf" srcId="{B1BA3B8B-4A72-40D7-A6D9-F0EB2E7AA48B}" destId="{6B228631-9D44-4A70-8AFD-843C944EBC16}" srcOrd="0" destOrd="0" presId="urn:microsoft.com/office/officeart/2005/8/layout/hierarchy1"/>
    <dgm:cxn modelId="{4CC02C87-8179-464A-A0B7-4F23767BD085}" type="presOf" srcId="{C4D7126C-C619-4425-B21D-F88958CA9355}" destId="{3AF4C8A5-2231-4C42-8926-8C985D636B9D}" srcOrd="0" destOrd="0" presId="urn:microsoft.com/office/officeart/2005/8/layout/hierarchy1"/>
    <dgm:cxn modelId="{6DFA5FB0-6A99-4C7E-9A8E-F992ECD8462A}" type="presOf" srcId="{A857F657-91E7-4BE6-9F76-45AAE9FA781E}" destId="{5B1CB825-0740-4D57-9EE4-D67935CE4F14}" srcOrd="0" destOrd="0" presId="urn:microsoft.com/office/officeart/2005/8/layout/hierarchy1"/>
    <dgm:cxn modelId="{75047DF4-B3CD-46EE-A9CE-70A7C1CAE91D}" srcId="{C4D7126C-C619-4425-B21D-F88958CA9355}" destId="{A857F657-91E7-4BE6-9F76-45AAE9FA781E}" srcOrd="0" destOrd="0" parTransId="{F1B14A45-295C-472F-B48A-4BEE4A86980E}" sibTransId="{59F986D4-C488-4736-B82A-6C66DBC5C7F1}"/>
    <dgm:cxn modelId="{D34E6053-A92B-48B8-8B9F-F8119F9F0890}" type="presParOf" srcId="{AEA3977F-8172-4787-895E-317A34092046}" destId="{9077F521-9A5B-4FB9-BA2D-DFEC48B4C942}" srcOrd="0" destOrd="0" presId="urn:microsoft.com/office/officeart/2005/8/layout/hierarchy1"/>
    <dgm:cxn modelId="{64DB99FE-F072-42CF-8971-7B6CF516B02C}" type="presParOf" srcId="{9077F521-9A5B-4FB9-BA2D-DFEC48B4C942}" destId="{29CAA0C7-F96C-442B-9A64-10EA2E606FC3}" srcOrd="0" destOrd="0" presId="urn:microsoft.com/office/officeart/2005/8/layout/hierarchy1"/>
    <dgm:cxn modelId="{41CAD08B-A98E-416E-B34A-8C0B254E1353}" type="presParOf" srcId="{29CAA0C7-F96C-442B-9A64-10EA2E606FC3}" destId="{FCF36C30-359D-4464-BF64-999B0AE1D9BB}" srcOrd="0" destOrd="0" presId="urn:microsoft.com/office/officeart/2005/8/layout/hierarchy1"/>
    <dgm:cxn modelId="{1358C74F-0B4A-4B85-B0AB-792FBDD47585}" type="presParOf" srcId="{29CAA0C7-F96C-442B-9A64-10EA2E606FC3}" destId="{3AF4C8A5-2231-4C42-8926-8C985D636B9D}" srcOrd="1" destOrd="0" presId="urn:microsoft.com/office/officeart/2005/8/layout/hierarchy1"/>
    <dgm:cxn modelId="{CC6F0FE6-C349-41FA-93A1-F7D6B6238039}" type="presParOf" srcId="{9077F521-9A5B-4FB9-BA2D-DFEC48B4C942}" destId="{6C2B5A3E-932E-40A4-82D7-CC510E8779A5}" srcOrd="1" destOrd="0" presId="urn:microsoft.com/office/officeart/2005/8/layout/hierarchy1"/>
    <dgm:cxn modelId="{884A50B1-A4F9-4752-A6C8-78BF0629E801}" type="presParOf" srcId="{6C2B5A3E-932E-40A4-82D7-CC510E8779A5}" destId="{B33CAF70-4550-4063-A3C3-ECF00DE5FF35}" srcOrd="0" destOrd="0" presId="urn:microsoft.com/office/officeart/2005/8/layout/hierarchy1"/>
    <dgm:cxn modelId="{25B1A601-0558-4840-AD48-18C12267612B}" type="presParOf" srcId="{6C2B5A3E-932E-40A4-82D7-CC510E8779A5}" destId="{9722B9C4-4952-49D5-A629-8AB32A9325E9}" srcOrd="1" destOrd="0" presId="urn:microsoft.com/office/officeart/2005/8/layout/hierarchy1"/>
    <dgm:cxn modelId="{F84E4C96-D308-45C4-A234-9123B7B2A470}" type="presParOf" srcId="{9722B9C4-4952-49D5-A629-8AB32A9325E9}" destId="{CBD032ED-6702-432F-9EEE-C4C7B23E4C30}" srcOrd="0" destOrd="0" presId="urn:microsoft.com/office/officeart/2005/8/layout/hierarchy1"/>
    <dgm:cxn modelId="{18A46C76-806E-4BB4-A216-5F1254C08E79}" type="presParOf" srcId="{CBD032ED-6702-432F-9EEE-C4C7B23E4C30}" destId="{69F3E635-0660-494E-94C5-21D9A97DB9F1}" srcOrd="0" destOrd="0" presId="urn:microsoft.com/office/officeart/2005/8/layout/hierarchy1"/>
    <dgm:cxn modelId="{813A73D2-1E8D-498F-A88B-047D0DC1F010}" type="presParOf" srcId="{CBD032ED-6702-432F-9EEE-C4C7B23E4C30}" destId="{5B1CB825-0740-4D57-9EE4-D67935CE4F14}" srcOrd="1" destOrd="0" presId="urn:microsoft.com/office/officeart/2005/8/layout/hierarchy1"/>
    <dgm:cxn modelId="{13859F92-7E63-4E0A-8726-84FBB94A89B2}" type="presParOf" srcId="{9722B9C4-4952-49D5-A629-8AB32A9325E9}" destId="{333ED55F-ADE9-4661-9C1A-D8A1D8A1B3C2}" srcOrd="1" destOrd="0" presId="urn:microsoft.com/office/officeart/2005/8/layout/hierarchy1"/>
    <dgm:cxn modelId="{AAA16216-A1C3-4A1D-9238-A3FDF66FF698}" type="presParOf" srcId="{6C2B5A3E-932E-40A4-82D7-CC510E8779A5}" destId="{44C14640-CA25-4C59-94EE-FF60B9316215}" srcOrd="2" destOrd="0" presId="urn:microsoft.com/office/officeart/2005/8/layout/hierarchy1"/>
    <dgm:cxn modelId="{8E9C01D1-3032-48F1-95E2-55067552C5D3}" type="presParOf" srcId="{6C2B5A3E-932E-40A4-82D7-CC510E8779A5}" destId="{AD1FFFBD-A309-4607-9E58-2FB485B1A1D7}" srcOrd="3" destOrd="0" presId="urn:microsoft.com/office/officeart/2005/8/layout/hierarchy1"/>
    <dgm:cxn modelId="{0051B3FF-9F2D-4D7A-AA9A-09C280A65D32}" type="presParOf" srcId="{AD1FFFBD-A309-4607-9E58-2FB485B1A1D7}" destId="{DA98BC23-BC97-4873-8763-E0B5525A59A5}" srcOrd="0" destOrd="0" presId="urn:microsoft.com/office/officeart/2005/8/layout/hierarchy1"/>
    <dgm:cxn modelId="{E9ABB1FE-D093-407A-9F81-694FA4A93138}" type="presParOf" srcId="{DA98BC23-BC97-4873-8763-E0B5525A59A5}" destId="{12DDC1AD-F4B6-4A49-951B-5199EF9C0C0D}" srcOrd="0" destOrd="0" presId="urn:microsoft.com/office/officeart/2005/8/layout/hierarchy1"/>
    <dgm:cxn modelId="{DFDEA9D8-D079-4554-B325-A5A684753C11}" type="presParOf" srcId="{DA98BC23-BC97-4873-8763-E0B5525A59A5}" destId="{6B228631-9D44-4A70-8AFD-843C944EBC16}" srcOrd="1" destOrd="0" presId="urn:microsoft.com/office/officeart/2005/8/layout/hierarchy1"/>
    <dgm:cxn modelId="{460483E2-22B8-48C6-B549-C9CEADD267B9}" type="presParOf" srcId="{AD1FFFBD-A309-4607-9E58-2FB485B1A1D7}" destId="{5C163994-8E62-485C-9F56-D7915041DD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2448E8-4A9B-487D-A6AC-3480D4217EFC}" type="doc">
      <dgm:prSet loTypeId="urn:microsoft.com/office/officeart/2005/8/layout/hierarchy1" loCatId="hierarchy" qsTypeId="urn:microsoft.com/office/officeart/2005/8/quickstyle/simple5" qsCatId="simple" csTypeId="urn:microsoft.com/office/officeart/2005/8/colors/accent0_1" csCatId="mainScheme" phldr="1"/>
      <dgm:spPr/>
      <dgm:t>
        <a:bodyPr/>
        <a:lstStyle/>
        <a:p>
          <a:endParaRPr lang="en-IN"/>
        </a:p>
      </dgm:t>
    </dgm:pt>
    <dgm:pt modelId="{7315620C-7146-4DBA-B395-24AE4D4B2F83}">
      <dgm:prSet phldrT="[Text]"/>
      <dgm:spPr/>
      <dgm:t>
        <a:bodyPr/>
        <a:lstStyle/>
        <a:p>
          <a:r>
            <a:rPr lang="en-IN" b="1"/>
            <a:t>ORGANISED MONEY MARKET</a:t>
          </a:r>
        </a:p>
      </dgm:t>
    </dgm:pt>
    <dgm:pt modelId="{B6460894-AA4B-46AD-917F-C973661F8490}" type="parTrans" cxnId="{BA3F6662-9EB8-4826-A235-F9E25FDB2865}">
      <dgm:prSet/>
      <dgm:spPr/>
      <dgm:t>
        <a:bodyPr/>
        <a:lstStyle/>
        <a:p>
          <a:endParaRPr lang="en-IN"/>
        </a:p>
      </dgm:t>
    </dgm:pt>
    <dgm:pt modelId="{6A9D5CFF-DA72-45AB-B0CA-1328C9CFEE60}" type="sibTrans" cxnId="{BA3F6662-9EB8-4826-A235-F9E25FDB2865}">
      <dgm:prSet/>
      <dgm:spPr/>
      <dgm:t>
        <a:bodyPr/>
        <a:lstStyle/>
        <a:p>
          <a:endParaRPr lang="en-IN"/>
        </a:p>
      </dgm:t>
    </dgm:pt>
    <dgm:pt modelId="{CC2A385A-A880-4DC9-9DFE-EBE8272F12F4}">
      <dgm:prSet phldrT="[Text]"/>
      <dgm:spPr/>
      <dgm:t>
        <a:bodyPr/>
        <a:lstStyle/>
        <a:p>
          <a:r>
            <a:rPr lang="en-IN" b="1"/>
            <a:t>Call money market</a:t>
          </a:r>
        </a:p>
      </dgm:t>
    </dgm:pt>
    <dgm:pt modelId="{EA1FBA89-D737-4F8B-BBFD-B83938015B40}" type="parTrans" cxnId="{C64D1D17-7588-4E76-887C-98B72645E3F6}">
      <dgm:prSet/>
      <dgm:spPr/>
      <dgm:t>
        <a:bodyPr/>
        <a:lstStyle/>
        <a:p>
          <a:endParaRPr lang="en-IN"/>
        </a:p>
      </dgm:t>
    </dgm:pt>
    <dgm:pt modelId="{FDD4BC5E-D7AB-4AFA-BD03-0D0FEB12E29A}" type="sibTrans" cxnId="{C64D1D17-7588-4E76-887C-98B72645E3F6}">
      <dgm:prSet/>
      <dgm:spPr/>
      <dgm:t>
        <a:bodyPr/>
        <a:lstStyle/>
        <a:p>
          <a:endParaRPr lang="en-IN"/>
        </a:p>
      </dgm:t>
    </dgm:pt>
    <dgm:pt modelId="{78BA64B1-6793-4C7B-9995-1BC3AC4EDEAF}">
      <dgm:prSet phldrT="[Text]"/>
      <dgm:spPr/>
      <dgm:t>
        <a:bodyPr/>
        <a:lstStyle/>
        <a:p>
          <a:r>
            <a:rPr lang="en-IN" b="1"/>
            <a:t>Collateral loan market</a:t>
          </a:r>
        </a:p>
      </dgm:t>
    </dgm:pt>
    <dgm:pt modelId="{A275507D-F7A8-4DE0-BE4A-3028B1345315}" type="parTrans" cxnId="{69D01479-F560-4FB9-AFB7-D9497CC937D5}">
      <dgm:prSet/>
      <dgm:spPr/>
      <dgm:t>
        <a:bodyPr/>
        <a:lstStyle/>
        <a:p>
          <a:endParaRPr lang="en-IN"/>
        </a:p>
      </dgm:t>
    </dgm:pt>
    <dgm:pt modelId="{1F12CD0F-AC31-47EA-B36C-135B3DE04220}" type="sibTrans" cxnId="{69D01479-F560-4FB9-AFB7-D9497CC937D5}">
      <dgm:prSet/>
      <dgm:spPr/>
      <dgm:t>
        <a:bodyPr/>
        <a:lstStyle/>
        <a:p>
          <a:endParaRPr lang="en-IN"/>
        </a:p>
      </dgm:t>
    </dgm:pt>
    <dgm:pt modelId="{91F66A11-0959-4AF3-922A-0CF8ED08632D}">
      <dgm:prSet phldrT="[Text]"/>
      <dgm:spPr/>
      <dgm:t>
        <a:bodyPr/>
        <a:lstStyle/>
        <a:p>
          <a:r>
            <a:rPr lang="en-IN" b="1"/>
            <a:t>Acceptance market</a:t>
          </a:r>
        </a:p>
      </dgm:t>
    </dgm:pt>
    <dgm:pt modelId="{DE1B40C6-8243-40F7-BB2B-844EEC2D1496}" type="parTrans" cxnId="{009716DB-933B-4C0E-876A-35758029E761}">
      <dgm:prSet/>
      <dgm:spPr/>
      <dgm:t>
        <a:bodyPr/>
        <a:lstStyle/>
        <a:p>
          <a:endParaRPr lang="en-IN"/>
        </a:p>
      </dgm:t>
    </dgm:pt>
    <dgm:pt modelId="{18E5474B-7B25-4047-AC1F-EB288BAA0720}" type="sibTrans" cxnId="{009716DB-933B-4C0E-876A-35758029E761}">
      <dgm:prSet/>
      <dgm:spPr/>
      <dgm:t>
        <a:bodyPr/>
        <a:lstStyle/>
        <a:p>
          <a:endParaRPr lang="en-IN"/>
        </a:p>
      </dgm:t>
    </dgm:pt>
    <dgm:pt modelId="{73F3112E-1063-4CFE-BB33-0193F989C42B}">
      <dgm:prSet phldrT="[Text]"/>
      <dgm:spPr/>
      <dgm:t>
        <a:bodyPr/>
        <a:lstStyle/>
        <a:p>
          <a:r>
            <a:rPr lang="en-IN" b="1"/>
            <a:t>Bill market</a:t>
          </a:r>
        </a:p>
      </dgm:t>
    </dgm:pt>
    <dgm:pt modelId="{D82A87DA-EE0D-4F3E-819F-E55811E129FA}" type="parTrans" cxnId="{6D9D0541-1F4B-4D11-820A-7512614A72A6}">
      <dgm:prSet/>
      <dgm:spPr/>
      <dgm:t>
        <a:bodyPr/>
        <a:lstStyle/>
        <a:p>
          <a:endParaRPr lang="en-IN"/>
        </a:p>
      </dgm:t>
    </dgm:pt>
    <dgm:pt modelId="{B3DC6C5D-B323-441D-8181-2624146FB8E6}" type="sibTrans" cxnId="{6D9D0541-1F4B-4D11-820A-7512614A72A6}">
      <dgm:prSet/>
      <dgm:spPr/>
      <dgm:t>
        <a:bodyPr/>
        <a:lstStyle/>
        <a:p>
          <a:endParaRPr lang="en-IN"/>
        </a:p>
      </dgm:t>
    </dgm:pt>
    <dgm:pt modelId="{A47F95DE-9EC3-4AB0-919C-68EE29B0ACE5}">
      <dgm:prSet phldrT="[Text]"/>
      <dgm:spPr/>
      <dgm:t>
        <a:bodyPr/>
        <a:lstStyle/>
        <a:p>
          <a:r>
            <a:rPr lang="en-IN" b="1"/>
            <a:t>Treasury bill market</a:t>
          </a:r>
        </a:p>
      </dgm:t>
    </dgm:pt>
    <dgm:pt modelId="{E35B15D8-B9AE-47F6-BCAA-3F785F5FBDF2}" type="parTrans" cxnId="{4DD3D05F-4278-4389-96C3-4E4294FEF4F8}">
      <dgm:prSet/>
      <dgm:spPr/>
      <dgm:t>
        <a:bodyPr/>
        <a:lstStyle/>
        <a:p>
          <a:endParaRPr lang="en-IN"/>
        </a:p>
      </dgm:t>
    </dgm:pt>
    <dgm:pt modelId="{91CFEF30-77FE-4F47-938E-557244D33D93}" type="sibTrans" cxnId="{4DD3D05F-4278-4389-96C3-4E4294FEF4F8}">
      <dgm:prSet/>
      <dgm:spPr/>
      <dgm:t>
        <a:bodyPr/>
        <a:lstStyle/>
        <a:p>
          <a:endParaRPr lang="en-IN"/>
        </a:p>
      </dgm:t>
    </dgm:pt>
    <dgm:pt modelId="{C61DA908-EAC4-43E5-880C-D9713DC34E1A}">
      <dgm:prSet phldrT="[Text]"/>
      <dgm:spPr/>
      <dgm:t>
        <a:bodyPr/>
        <a:lstStyle/>
        <a:p>
          <a:r>
            <a:rPr lang="en-IN" b="1"/>
            <a:t>Collateral bill market</a:t>
          </a:r>
        </a:p>
      </dgm:t>
    </dgm:pt>
    <dgm:pt modelId="{31213F7B-6FC3-49BE-9D04-1E5DF39C3C98}" type="parTrans" cxnId="{11A06B90-AC66-47AD-BF1D-D88983BF9E12}">
      <dgm:prSet/>
      <dgm:spPr/>
      <dgm:t>
        <a:bodyPr/>
        <a:lstStyle/>
        <a:p>
          <a:endParaRPr lang="en-IN"/>
        </a:p>
      </dgm:t>
    </dgm:pt>
    <dgm:pt modelId="{8892584A-DD2C-4BFB-B55A-B5178A5FA238}" type="sibTrans" cxnId="{11A06B90-AC66-47AD-BF1D-D88983BF9E12}">
      <dgm:prSet/>
      <dgm:spPr/>
      <dgm:t>
        <a:bodyPr/>
        <a:lstStyle/>
        <a:p>
          <a:endParaRPr lang="en-IN"/>
        </a:p>
      </dgm:t>
    </dgm:pt>
    <dgm:pt modelId="{FFDBF7A3-88BE-4DB6-BA62-1AC2CC36D7EB}" type="pres">
      <dgm:prSet presAssocID="{D92448E8-4A9B-487D-A6AC-3480D4217EFC}" presName="hierChild1" presStyleCnt="0">
        <dgm:presLayoutVars>
          <dgm:chPref val="1"/>
          <dgm:dir/>
          <dgm:animOne val="branch"/>
          <dgm:animLvl val="lvl"/>
          <dgm:resizeHandles/>
        </dgm:presLayoutVars>
      </dgm:prSet>
      <dgm:spPr/>
    </dgm:pt>
    <dgm:pt modelId="{6E7A2CE8-9495-4A30-BBF5-78839AFB83D0}" type="pres">
      <dgm:prSet presAssocID="{7315620C-7146-4DBA-B395-24AE4D4B2F83}" presName="hierRoot1" presStyleCnt="0"/>
      <dgm:spPr/>
    </dgm:pt>
    <dgm:pt modelId="{08CE44E1-7D5D-45BD-9071-3ACF68C2193B}" type="pres">
      <dgm:prSet presAssocID="{7315620C-7146-4DBA-B395-24AE4D4B2F83}" presName="composite" presStyleCnt="0"/>
      <dgm:spPr/>
    </dgm:pt>
    <dgm:pt modelId="{95862E46-6E7F-4EC1-A9F4-4DF3F54B8820}" type="pres">
      <dgm:prSet presAssocID="{7315620C-7146-4DBA-B395-24AE4D4B2F83}" presName="background" presStyleLbl="node0" presStyleIdx="0" presStyleCnt="1"/>
      <dgm:spPr/>
    </dgm:pt>
    <dgm:pt modelId="{9E3F93C8-22A5-4C5E-A041-F1552D9A2E5E}" type="pres">
      <dgm:prSet presAssocID="{7315620C-7146-4DBA-B395-24AE4D4B2F83}" presName="text" presStyleLbl="fgAcc0" presStyleIdx="0" presStyleCnt="1" custScaleX="266720">
        <dgm:presLayoutVars>
          <dgm:chPref val="3"/>
        </dgm:presLayoutVars>
      </dgm:prSet>
      <dgm:spPr/>
    </dgm:pt>
    <dgm:pt modelId="{D428AD2B-7C64-4A1C-A612-89C3A98A4415}" type="pres">
      <dgm:prSet presAssocID="{7315620C-7146-4DBA-B395-24AE4D4B2F83}" presName="hierChild2" presStyleCnt="0"/>
      <dgm:spPr/>
    </dgm:pt>
    <dgm:pt modelId="{DD9CFADA-6B2A-4645-A05B-9FAFA2A0F641}" type="pres">
      <dgm:prSet presAssocID="{EA1FBA89-D737-4F8B-BBFD-B83938015B40}" presName="Name10" presStyleLbl="parChTrans1D2" presStyleIdx="0" presStyleCnt="4"/>
      <dgm:spPr/>
    </dgm:pt>
    <dgm:pt modelId="{EC67D320-B112-4A65-A384-C9FBCA0E3CA9}" type="pres">
      <dgm:prSet presAssocID="{CC2A385A-A880-4DC9-9DFE-EBE8272F12F4}" presName="hierRoot2" presStyleCnt="0"/>
      <dgm:spPr/>
    </dgm:pt>
    <dgm:pt modelId="{9F200476-7B06-4552-A30D-AF897DA117E5}" type="pres">
      <dgm:prSet presAssocID="{CC2A385A-A880-4DC9-9DFE-EBE8272F12F4}" presName="composite2" presStyleCnt="0"/>
      <dgm:spPr/>
    </dgm:pt>
    <dgm:pt modelId="{B5C9D3F6-02C9-47DD-B6D5-AD11CAC6084C}" type="pres">
      <dgm:prSet presAssocID="{CC2A385A-A880-4DC9-9DFE-EBE8272F12F4}" presName="background2" presStyleLbl="node2" presStyleIdx="0" presStyleCnt="4"/>
      <dgm:spPr/>
    </dgm:pt>
    <dgm:pt modelId="{3F5D5687-A280-4509-B2F1-96B45A012CE8}" type="pres">
      <dgm:prSet presAssocID="{CC2A385A-A880-4DC9-9DFE-EBE8272F12F4}" presName="text2" presStyleLbl="fgAcc2" presStyleIdx="0" presStyleCnt="4" custScaleX="152165">
        <dgm:presLayoutVars>
          <dgm:chPref val="3"/>
        </dgm:presLayoutVars>
      </dgm:prSet>
      <dgm:spPr/>
    </dgm:pt>
    <dgm:pt modelId="{E93212FE-2973-4CB3-B18F-47A9C514AB3B}" type="pres">
      <dgm:prSet presAssocID="{CC2A385A-A880-4DC9-9DFE-EBE8272F12F4}" presName="hierChild3" presStyleCnt="0"/>
      <dgm:spPr/>
    </dgm:pt>
    <dgm:pt modelId="{612C144D-C59A-4C8C-89B5-BD5F6FCD4D6E}" type="pres">
      <dgm:prSet presAssocID="{A275507D-F7A8-4DE0-BE4A-3028B1345315}" presName="Name10" presStyleLbl="parChTrans1D2" presStyleIdx="1" presStyleCnt="4"/>
      <dgm:spPr/>
    </dgm:pt>
    <dgm:pt modelId="{9AF1D38A-691E-47DD-9EA7-3E6E2E18E41B}" type="pres">
      <dgm:prSet presAssocID="{78BA64B1-6793-4C7B-9995-1BC3AC4EDEAF}" presName="hierRoot2" presStyleCnt="0"/>
      <dgm:spPr/>
    </dgm:pt>
    <dgm:pt modelId="{36A5C6D2-C4E0-4C11-A838-8C5E28E98992}" type="pres">
      <dgm:prSet presAssocID="{78BA64B1-6793-4C7B-9995-1BC3AC4EDEAF}" presName="composite2" presStyleCnt="0"/>
      <dgm:spPr/>
    </dgm:pt>
    <dgm:pt modelId="{29341CE5-829C-41AD-916E-A122E9E132E4}" type="pres">
      <dgm:prSet presAssocID="{78BA64B1-6793-4C7B-9995-1BC3AC4EDEAF}" presName="background2" presStyleLbl="node2" presStyleIdx="1" presStyleCnt="4"/>
      <dgm:spPr/>
    </dgm:pt>
    <dgm:pt modelId="{E3CAC7CB-F018-4712-8C40-FEFC85B103CC}" type="pres">
      <dgm:prSet presAssocID="{78BA64B1-6793-4C7B-9995-1BC3AC4EDEAF}" presName="text2" presStyleLbl="fgAcc2" presStyleIdx="1" presStyleCnt="4" custScaleX="152165">
        <dgm:presLayoutVars>
          <dgm:chPref val="3"/>
        </dgm:presLayoutVars>
      </dgm:prSet>
      <dgm:spPr/>
    </dgm:pt>
    <dgm:pt modelId="{45EBF9C7-B1B7-44F8-9375-872F1428ABB0}" type="pres">
      <dgm:prSet presAssocID="{78BA64B1-6793-4C7B-9995-1BC3AC4EDEAF}" presName="hierChild3" presStyleCnt="0"/>
      <dgm:spPr/>
    </dgm:pt>
    <dgm:pt modelId="{690AAEE9-38F2-4345-9481-811B95D0D9FA}" type="pres">
      <dgm:prSet presAssocID="{DE1B40C6-8243-40F7-BB2B-844EEC2D1496}" presName="Name10" presStyleLbl="parChTrans1D2" presStyleIdx="2" presStyleCnt="4"/>
      <dgm:spPr/>
    </dgm:pt>
    <dgm:pt modelId="{DE7759A9-6AC2-4C38-9E84-73B73FE715C0}" type="pres">
      <dgm:prSet presAssocID="{91F66A11-0959-4AF3-922A-0CF8ED08632D}" presName="hierRoot2" presStyleCnt="0"/>
      <dgm:spPr/>
    </dgm:pt>
    <dgm:pt modelId="{4AAEFC79-8A15-4B50-B7DB-7FA72A838BA6}" type="pres">
      <dgm:prSet presAssocID="{91F66A11-0959-4AF3-922A-0CF8ED08632D}" presName="composite2" presStyleCnt="0"/>
      <dgm:spPr/>
    </dgm:pt>
    <dgm:pt modelId="{43EFF198-195E-4A6B-9A1A-B98377B61307}" type="pres">
      <dgm:prSet presAssocID="{91F66A11-0959-4AF3-922A-0CF8ED08632D}" presName="background2" presStyleLbl="node2" presStyleIdx="2" presStyleCnt="4"/>
      <dgm:spPr/>
    </dgm:pt>
    <dgm:pt modelId="{6466E5B2-1676-44DB-B507-48C37F5FF062}" type="pres">
      <dgm:prSet presAssocID="{91F66A11-0959-4AF3-922A-0CF8ED08632D}" presName="text2" presStyleLbl="fgAcc2" presStyleIdx="2" presStyleCnt="4" custScaleX="152165">
        <dgm:presLayoutVars>
          <dgm:chPref val="3"/>
        </dgm:presLayoutVars>
      </dgm:prSet>
      <dgm:spPr/>
    </dgm:pt>
    <dgm:pt modelId="{C5038D1B-5555-4279-BCCE-32415FF629E2}" type="pres">
      <dgm:prSet presAssocID="{91F66A11-0959-4AF3-922A-0CF8ED08632D}" presName="hierChild3" presStyleCnt="0"/>
      <dgm:spPr/>
    </dgm:pt>
    <dgm:pt modelId="{EAA44D19-4D1A-4846-8015-A825C77AE07F}" type="pres">
      <dgm:prSet presAssocID="{D82A87DA-EE0D-4F3E-819F-E55811E129FA}" presName="Name10" presStyleLbl="parChTrans1D2" presStyleIdx="3" presStyleCnt="4"/>
      <dgm:spPr/>
    </dgm:pt>
    <dgm:pt modelId="{09762BB5-FA2F-41C4-8A1E-979595595011}" type="pres">
      <dgm:prSet presAssocID="{73F3112E-1063-4CFE-BB33-0193F989C42B}" presName="hierRoot2" presStyleCnt="0"/>
      <dgm:spPr/>
    </dgm:pt>
    <dgm:pt modelId="{023F5DF5-C676-41CB-AB7E-41CB203EECBE}" type="pres">
      <dgm:prSet presAssocID="{73F3112E-1063-4CFE-BB33-0193F989C42B}" presName="composite2" presStyleCnt="0"/>
      <dgm:spPr/>
    </dgm:pt>
    <dgm:pt modelId="{BD20D332-CB10-48AA-89DC-45186A2095C6}" type="pres">
      <dgm:prSet presAssocID="{73F3112E-1063-4CFE-BB33-0193F989C42B}" presName="background2" presStyleLbl="node2" presStyleIdx="3" presStyleCnt="4"/>
      <dgm:spPr/>
    </dgm:pt>
    <dgm:pt modelId="{DB43D97C-9B02-4EA1-9E0E-1720E6950139}" type="pres">
      <dgm:prSet presAssocID="{73F3112E-1063-4CFE-BB33-0193F989C42B}" presName="text2" presStyleLbl="fgAcc2" presStyleIdx="3" presStyleCnt="4" custScaleX="152165">
        <dgm:presLayoutVars>
          <dgm:chPref val="3"/>
        </dgm:presLayoutVars>
      </dgm:prSet>
      <dgm:spPr/>
    </dgm:pt>
    <dgm:pt modelId="{893A645D-9C03-42F4-8AAF-E10100A62A4C}" type="pres">
      <dgm:prSet presAssocID="{73F3112E-1063-4CFE-BB33-0193F989C42B}" presName="hierChild3" presStyleCnt="0"/>
      <dgm:spPr/>
    </dgm:pt>
    <dgm:pt modelId="{20979DE8-AAA5-415E-917A-05A34E507C88}" type="pres">
      <dgm:prSet presAssocID="{31213F7B-6FC3-49BE-9D04-1E5DF39C3C98}" presName="Name17" presStyleLbl="parChTrans1D3" presStyleIdx="0" presStyleCnt="2"/>
      <dgm:spPr/>
    </dgm:pt>
    <dgm:pt modelId="{54A9E11A-5A41-4EA0-B3D1-1D89D0DBAFA8}" type="pres">
      <dgm:prSet presAssocID="{C61DA908-EAC4-43E5-880C-D9713DC34E1A}" presName="hierRoot3" presStyleCnt="0"/>
      <dgm:spPr/>
    </dgm:pt>
    <dgm:pt modelId="{65C77B9E-771A-4BF1-AB4D-F0D570F6EAC7}" type="pres">
      <dgm:prSet presAssocID="{C61DA908-EAC4-43E5-880C-D9713DC34E1A}" presName="composite3" presStyleCnt="0"/>
      <dgm:spPr/>
    </dgm:pt>
    <dgm:pt modelId="{84C21CE6-5AFD-42B1-A0FA-C77C2B99DF68}" type="pres">
      <dgm:prSet presAssocID="{C61DA908-EAC4-43E5-880C-D9713DC34E1A}" presName="background3" presStyleLbl="node3" presStyleIdx="0" presStyleCnt="2"/>
      <dgm:spPr/>
    </dgm:pt>
    <dgm:pt modelId="{9A0A0B63-BE08-4C88-9A59-444EDE9D5106}" type="pres">
      <dgm:prSet presAssocID="{C61DA908-EAC4-43E5-880C-D9713DC34E1A}" presName="text3" presStyleLbl="fgAcc3" presStyleIdx="0" presStyleCnt="2" custScaleX="180369">
        <dgm:presLayoutVars>
          <dgm:chPref val="3"/>
        </dgm:presLayoutVars>
      </dgm:prSet>
      <dgm:spPr/>
    </dgm:pt>
    <dgm:pt modelId="{D01DBD1F-551E-48D7-A043-774B20C9C8E5}" type="pres">
      <dgm:prSet presAssocID="{C61DA908-EAC4-43E5-880C-D9713DC34E1A}" presName="hierChild4" presStyleCnt="0"/>
      <dgm:spPr/>
    </dgm:pt>
    <dgm:pt modelId="{AF11A869-21DF-492D-8ECF-0733C2E7AC4F}" type="pres">
      <dgm:prSet presAssocID="{E35B15D8-B9AE-47F6-BCAA-3F785F5FBDF2}" presName="Name17" presStyleLbl="parChTrans1D3" presStyleIdx="1" presStyleCnt="2"/>
      <dgm:spPr/>
    </dgm:pt>
    <dgm:pt modelId="{08D8B87A-130D-4876-8BEB-3CCA2F9AB6CA}" type="pres">
      <dgm:prSet presAssocID="{A47F95DE-9EC3-4AB0-919C-68EE29B0ACE5}" presName="hierRoot3" presStyleCnt="0"/>
      <dgm:spPr/>
    </dgm:pt>
    <dgm:pt modelId="{F685A515-A3B7-4FA0-9C0D-33732A9A7F2C}" type="pres">
      <dgm:prSet presAssocID="{A47F95DE-9EC3-4AB0-919C-68EE29B0ACE5}" presName="composite3" presStyleCnt="0"/>
      <dgm:spPr/>
    </dgm:pt>
    <dgm:pt modelId="{163425CC-9A53-47BE-821D-131D60FB92A4}" type="pres">
      <dgm:prSet presAssocID="{A47F95DE-9EC3-4AB0-919C-68EE29B0ACE5}" presName="background3" presStyleLbl="node3" presStyleIdx="1" presStyleCnt="2"/>
      <dgm:spPr/>
    </dgm:pt>
    <dgm:pt modelId="{E9A11AF0-657C-43AD-BE3E-C0035C07D65C}" type="pres">
      <dgm:prSet presAssocID="{A47F95DE-9EC3-4AB0-919C-68EE29B0ACE5}" presName="text3" presStyleLbl="fgAcc3" presStyleIdx="1" presStyleCnt="2" custScaleX="180369">
        <dgm:presLayoutVars>
          <dgm:chPref val="3"/>
        </dgm:presLayoutVars>
      </dgm:prSet>
      <dgm:spPr/>
    </dgm:pt>
    <dgm:pt modelId="{70D404F2-4FDD-4CFB-93C9-784111256706}" type="pres">
      <dgm:prSet presAssocID="{A47F95DE-9EC3-4AB0-919C-68EE29B0ACE5}" presName="hierChild4" presStyleCnt="0"/>
      <dgm:spPr/>
    </dgm:pt>
  </dgm:ptLst>
  <dgm:cxnLst>
    <dgm:cxn modelId="{C64D1D17-7588-4E76-887C-98B72645E3F6}" srcId="{7315620C-7146-4DBA-B395-24AE4D4B2F83}" destId="{CC2A385A-A880-4DC9-9DFE-EBE8272F12F4}" srcOrd="0" destOrd="0" parTransId="{EA1FBA89-D737-4F8B-BBFD-B83938015B40}" sibTransId="{FDD4BC5E-D7AB-4AFA-BD03-0D0FEB12E29A}"/>
    <dgm:cxn modelId="{AF70001C-2E3E-4597-A02D-F65616EF87F4}" type="presOf" srcId="{D82A87DA-EE0D-4F3E-819F-E55811E129FA}" destId="{EAA44D19-4D1A-4846-8015-A825C77AE07F}" srcOrd="0" destOrd="0" presId="urn:microsoft.com/office/officeart/2005/8/layout/hierarchy1"/>
    <dgm:cxn modelId="{DE91AF1C-BEB4-4EE2-93D5-750DEE887A15}" type="presOf" srcId="{E35B15D8-B9AE-47F6-BCAA-3F785F5FBDF2}" destId="{AF11A869-21DF-492D-8ECF-0733C2E7AC4F}" srcOrd="0" destOrd="0" presId="urn:microsoft.com/office/officeart/2005/8/layout/hierarchy1"/>
    <dgm:cxn modelId="{245E142A-F4F4-455F-A0B4-B48DFD0AB67D}" type="presOf" srcId="{CC2A385A-A880-4DC9-9DFE-EBE8272F12F4}" destId="{3F5D5687-A280-4509-B2F1-96B45A012CE8}" srcOrd="0" destOrd="0" presId="urn:microsoft.com/office/officeart/2005/8/layout/hierarchy1"/>
    <dgm:cxn modelId="{4BAEF235-172E-4DEA-9354-403E524FFB29}" type="presOf" srcId="{C61DA908-EAC4-43E5-880C-D9713DC34E1A}" destId="{9A0A0B63-BE08-4C88-9A59-444EDE9D5106}" srcOrd="0" destOrd="0" presId="urn:microsoft.com/office/officeart/2005/8/layout/hierarchy1"/>
    <dgm:cxn modelId="{31E3933E-8B53-46FA-A9B3-16EE7CE64436}" type="presOf" srcId="{91F66A11-0959-4AF3-922A-0CF8ED08632D}" destId="{6466E5B2-1676-44DB-B507-48C37F5FF062}" srcOrd="0" destOrd="0" presId="urn:microsoft.com/office/officeart/2005/8/layout/hierarchy1"/>
    <dgm:cxn modelId="{4DD3D05F-4278-4389-96C3-4E4294FEF4F8}" srcId="{73F3112E-1063-4CFE-BB33-0193F989C42B}" destId="{A47F95DE-9EC3-4AB0-919C-68EE29B0ACE5}" srcOrd="1" destOrd="0" parTransId="{E35B15D8-B9AE-47F6-BCAA-3F785F5FBDF2}" sibTransId="{91CFEF30-77FE-4F47-938E-557244D33D93}"/>
    <dgm:cxn modelId="{6D9D0541-1F4B-4D11-820A-7512614A72A6}" srcId="{7315620C-7146-4DBA-B395-24AE4D4B2F83}" destId="{73F3112E-1063-4CFE-BB33-0193F989C42B}" srcOrd="3" destOrd="0" parTransId="{D82A87DA-EE0D-4F3E-819F-E55811E129FA}" sibTransId="{B3DC6C5D-B323-441D-8181-2624146FB8E6}"/>
    <dgm:cxn modelId="{BA3F6662-9EB8-4826-A235-F9E25FDB2865}" srcId="{D92448E8-4A9B-487D-A6AC-3480D4217EFC}" destId="{7315620C-7146-4DBA-B395-24AE4D4B2F83}" srcOrd="0" destOrd="0" parTransId="{B6460894-AA4B-46AD-917F-C973661F8490}" sibTransId="{6A9D5CFF-DA72-45AB-B0CA-1328C9CFEE60}"/>
    <dgm:cxn modelId="{E12B6746-76FB-4AE5-8D54-FC3F11E146C9}" type="presOf" srcId="{A47F95DE-9EC3-4AB0-919C-68EE29B0ACE5}" destId="{E9A11AF0-657C-43AD-BE3E-C0035C07D65C}" srcOrd="0" destOrd="0" presId="urn:microsoft.com/office/officeart/2005/8/layout/hierarchy1"/>
    <dgm:cxn modelId="{57BB0E4C-80CF-40AA-8C59-3899D1B4A4A9}" type="presOf" srcId="{73F3112E-1063-4CFE-BB33-0193F989C42B}" destId="{DB43D97C-9B02-4EA1-9E0E-1720E6950139}" srcOrd="0" destOrd="0" presId="urn:microsoft.com/office/officeart/2005/8/layout/hierarchy1"/>
    <dgm:cxn modelId="{5029AC55-0766-4251-AEFE-97DD7E7DECD0}" type="presOf" srcId="{EA1FBA89-D737-4F8B-BBFD-B83938015B40}" destId="{DD9CFADA-6B2A-4645-A05B-9FAFA2A0F641}" srcOrd="0" destOrd="0" presId="urn:microsoft.com/office/officeart/2005/8/layout/hierarchy1"/>
    <dgm:cxn modelId="{69D01479-F560-4FB9-AFB7-D9497CC937D5}" srcId="{7315620C-7146-4DBA-B395-24AE4D4B2F83}" destId="{78BA64B1-6793-4C7B-9995-1BC3AC4EDEAF}" srcOrd="1" destOrd="0" parTransId="{A275507D-F7A8-4DE0-BE4A-3028B1345315}" sibTransId="{1F12CD0F-AC31-47EA-B36C-135B3DE04220}"/>
    <dgm:cxn modelId="{6FCFCC79-7D5A-4F96-ABA2-394A7FF68F09}" type="presOf" srcId="{7315620C-7146-4DBA-B395-24AE4D4B2F83}" destId="{9E3F93C8-22A5-4C5E-A041-F1552D9A2E5E}" srcOrd="0" destOrd="0" presId="urn:microsoft.com/office/officeart/2005/8/layout/hierarchy1"/>
    <dgm:cxn modelId="{11A06B90-AC66-47AD-BF1D-D88983BF9E12}" srcId="{73F3112E-1063-4CFE-BB33-0193F989C42B}" destId="{C61DA908-EAC4-43E5-880C-D9713DC34E1A}" srcOrd="0" destOrd="0" parTransId="{31213F7B-6FC3-49BE-9D04-1E5DF39C3C98}" sibTransId="{8892584A-DD2C-4BFB-B55A-B5178A5FA238}"/>
    <dgm:cxn modelId="{3353199E-1FAE-4A7E-9248-E9116B10004D}" type="presOf" srcId="{78BA64B1-6793-4C7B-9995-1BC3AC4EDEAF}" destId="{E3CAC7CB-F018-4712-8C40-FEFC85B103CC}" srcOrd="0" destOrd="0" presId="urn:microsoft.com/office/officeart/2005/8/layout/hierarchy1"/>
    <dgm:cxn modelId="{562262A0-DC48-4CB6-9E6C-5CCB472BC755}" type="presOf" srcId="{DE1B40C6-8243-40F7-BB2B-844EEC2D1496}" destId="{690AAEE9-38F2-4345-9481-811B95D0D9FA}" srcOrd="0" destOrd="0" presId="urn:microsoft.com/office/officeart/2005/8/layout/hierarchy1"/>
    <dgm:cxn modelId="{2199FFB8-6E35-4E92-848D-6E78A288E231}" type="presOf" srcId="{A275507D-F7A8-4DE0-BE4A-3028B1345315}" destId="{612C144D-C59A-4C8C-89B5-BD5F6FCD4D6E}" srcOrd="0" destOrd="0" presId="urn:microsoft.com/office/officeart/2005/8/layout/hierarchy1"/>
    <dgm:cxn modelId="{009716DB-933B-4C0E-876A-35758029E761}" srcId="{7315620C-7146-4DBA-B395-24AE4D4B2F83}" destId="{91F66A11-0959-4AF3-922A-0CF8ED08632D}" srcOrd="2" destOrd="0" parTransId="{DE1B40C6-8243-40F7-BB2B-844EEC2D1496}" sibTransId="{18E5474B-7B25-4047-AC1F-EB288BAA0720}"/>
    <dgm:cxn modelId="{C61EF9DB-D94C-4B1A-B6D9-7CD1761956EB}" type="presOf" srcId="{D92448E8-4A9B-487D-A6AC-3480D4217EFC}" destId="{FFDBF7A3-88BE-4DB6-BA62-1AC2CC36D7EB}" srcOrd="0" destOrd="0" presId="urn:microsoft.com/office/officeart/2005/8/layout/hierarchy1"/>
    <dgm:cxn modelId="{A41576E4-0D39-4DC0-87A1-8281C8D9C552}" type="presOf" srcId="{31213F7B-6FC3-49BE-9D04-1E5DF39C3C98}" destId="{20979DE8-AAA5-415E-917A-05A34E507C88}" srcOrd="0" destOrd="0" presId="urn:microsoft.com/office/officeart/2005/8/layout/hierarchy1"/>
    <dgm:cxn modelId="{40966364-B16C-4657-843A-7713AC8F355A}" type="presParOf" srcId="{FFDBF7A3-88BE-4DB6-BA62-1AC2CC36D7EB}" destId="{6E7A2CE8-9495-4A30-BBF5-78839AFB83D0}" srcOrd="0" destOrd="0" presId="urn:microsoft.com/office/officeart/2005/8/layout/hierarchy1"/>
    <dgm:cxn modelId="{22D3EC30-5944-40BC-B1E9-C9B5FE18DE7A}" type="presParOf" srcId="{6E7A2CE8-9495-4A30-BBF5-78839AFB83D0}" destId="{08CE44E1-7D5D-45BD-9071-3ACF68C2193B}" srcOrd="0" destOrd="0" presId="urn:microsoft.com/office/officeart/2005/8/layout/hierarchy1"/>
    <dgm:cxn modelId="{CA4F0F91-22F4-4328-A758-14E95DD413FA}" type="presParOf" srcId="{08CE44E1-7D5D-45BD-9071-3ACF68C2193B}" destId="{95862E46-6E7F-4EC1-A9F4-4DF3F54B8820}" srcOrd="0" destOrd="0" presId="urn:microsoft.com/office/officeart/2005/8/layout/hierarchy1"/>
    <dgm:cxn modelId="{9AFD8E9C-CB5F-4CA2-B607-9BB8A29BE507}" type="presParOf" srcId="{08CE44E1-7D5D-45BD-9071-3ACF68C2193B}" destId="{9E3F93C8-22A5-4C5E-A041-F1552D9A2E5E}" srcOrd="1" destOrd="0" presId="urn:microsoft.com/office/officeart/2005/8/layout/hierarchy1"/>
    <dgm:cxn modelId="{334C8F93-3686-4777-9448-92EBB88BD0A5}" type="presParOf" srcId="{6E7A2CE8-9495-4A30-BBF5-78839AFB83D0}" destId="{D428AD2B-7C64-4A1C-A612-89C3A98A4415}" srcOrd="1" destOrd="0" presId="urn:microsoft.com/office/officeart/2005/8/layout/hierarchy1"/>
    <dgm:cxn modelId="{EC35EC99-C0F4-4657-BB6D-1C1C4D9BCD38}" type="presParOf" srcId="{D428AD2B-7C64-4A1C-A612-89C3A98A4415}" destId="{DD9CFADA-6B2A-4645-A05B-9FAFA2A0F641}" srcOrd="0" destOrd="0" presId="urn:microsoft.com/office/officeart/2005/8/layout/hierarchy1"/>
    <dgm:cxn modelId="{A05E9C34-8481-40D9-BE6E-46C10A4D1D78}" type="presParOf" srcId="{D428AD2B-7C64-4A1C-A612-89C3A98A4415}" destId="{EC67D320-B112-4A65-A384-C9FBCA0E3CA9}" srcOrd="1" destOrd="0" presId="urn:microsoft.com/office/officeart/2005/8/layout/hierarchy1"/>
    <dgm:cxn modelId="{7815D94D-EF98-4620-A976-0BF7CCD78462}" type="presParOf" srcId="{EC67D320-B112-4A65-A384-C9FBCA0E3CA9}" destId="{9F200476-7B06-4552-A30D-AF897DA117E5}" srcOrd="0" destOrd="0" presId="urn:microsoft.com/office/officeart/2005/8/layout/hierarchy1"/>
    <dgm:cxn modelId="{6428DF93-5D5F-4BA9-85A1-3C4686F7CB78}" type="presParOf" srcId="{9F200476-7B06-4552-A30D-AF897DA117E5}" destId="{B5C9D3F6-02C9-47DD-B6D5-AD11CAC6084C}" srcOrd="0" destOrd="0" presId="urn:microsoft.com/office/officeart/2005/8/layout/hierarchy1"/>
    <dgm:cxn modelId="{CC22F069-83FF-43BB-A3E1-7A0B8F9690C6}" type="presParOf" srcId="{9F200476-7B06-4552-A30D-AF897DA117E5}" destId="{3F5D5687-A280-4509-B2F1-96B45A012CE8}" srcOrd="1" destOrd="0" presId="urn:microsoft.com/office/officeart/2005/8/layout/hierarchy1"/>
    <dgm:cxn modelId="{CFBE8D98-2823-4226-9423-D4C5609C1938}" type="presParOf" srcId="{EC67D320-B112-4A65-A384-C9FBCA0E3CA9}" destId="{E93212FE-2973-4CB3-B18F-47A9C514AB3B}" srcOrd="1" destOrd="0" presId="urn:microsoft.com/office/officeart/2005/8/layout/hierarchy1"/>
    <dgm:cxn modelId="{A19BEB16-6DD4-4EC4-A185-9DA021F02F5F}" type="presParOf" srcId="{D428AD2B-7C64-4A1C-A612-89C3A98A4415}" destId="{612C144D-C59A-4C8C-89B5-BD5F6FCD4D6E}" srcOrd="2" destOrd="0" presId="urn:microsoft.com/office/officeart/2005/8/layout/hierarchy1"/>
    <dgm:cxn modelId="{B3576AF4-7E83-4B6D-BA74-52E3A4A4CA91}" type="presParOf" srcId="{D428AD2B-7C64-4A1C-A612-89C3A98A4415}" destId="{9AF1D38A-691E-47DD-9EA7-3E6E2E18E41B}" srcOrd="3" destOrd="0" presId="urn:microsoft.com/office/officeart/2005/8/layout/hierarchy1"/>
    <dgm:cxn modelId="{084C95F1-255C-4561-B70D-05FFB39B2DA1}" type="presParOf" srcId="{9AF1D38A-691E-47DD-9EA7-3E6E2E18E41B}" destId="{36A5C6D2-C4E0-4C11-A838-8C5E28E98992}" srcOrd="0" destOrd="0" presId="urn:microsoft.com/office/officeart/2005/8/layout/hierarchy1"/>
    <dgm:cxn modelId="{4E41F97B-5DB5-4609-ADC3-71999524FB75}" type="presParOf" srcId="{36A5C6D2-C4E0-4C11-A838-8C5E28E98992}" destId="{29341CE5-829C-41AD-916E-A122E9E132E4}" srcOrd="0" destOrd="0" presId="urn:microsoft.com/office/officeart/2005/8/layout/hierarchy1"/>
    <dgm:cxn modelId="{B7D7D449-4EE1-41BB-8712-6C3647D97601}" type="presParOf" srcId="{36A5C6D2-C4E0-4C11-A838-8C5E28E98992}" destId="{E3CAC7CB-F018-4712-8C40-FEFC85B103CC}" srcOrd="1" destOrd="0" presId="urn:microsoft.com/office/officeart/2005/8/layout/hierarchy1"/>
    <dgm:cxn modelId="{D6E1FDEE-6EBC-4F53-8524-BE42D904BA2A}" type="presParOf" srcId="{9AF1D38A-691E-47DD-9EA7-3E6E2E18E41B}" destId="{45EBF9C7-B1B7-44F8-9375-872F1428ABB0}" srcOrd="1" destOrd="0" presId="urn:microsoft.com/office/officeart/2005/8/layout/hierarchy1"/>
    <dgm:cxn modelId="{4B17EF8A-CEB3-4412-9B01-29FB66F5833F}" type="presParOf" srcId="{D428AD2B-7C64-4A1C-A612-89C3A98A4415}" destId="{690AAEE9-38F2-4345-9481-811B95D0D9FA}" srcOrd="4" destOrd="0" presId="urn:microsoft.com/office/officeart/2005/8/layout/hierarchy1"/>
    <dgm:cxn modelId="{7F38DF0A-D981-44E5-B3BD-642B8E6A87E9}" type="presParOf" srcId="{D428AD2B-7C64-4A1C-A612-89C3A98A4415}" destId="{DE7759A9-6AC2-4C38-9E84-73B73FE715C0}" srcOrd="5" destOrd="0" presId="urn:microsoft.com/office/officeart/2005/8/layout/hierarchy1"/>
    <dgm:cxn modelId="{8CE11C2E-D8F7-45A2-9C64-6D6ADBEFBE52}" type="presParOf" srcId="{DE7759A9-6AC2-4C38-9E84-73B73FE715C0}" destId="{4AAEFC79-8A15-4B50-B7DB-7FA72A838BA6}" srcOrd="0" destOrd="0" presId="urn:microsoft.com/office/officeart/2005/8/layout/hierarchy1"/>
    <dgm:cxn modelId="{7B92F1C9-96C1-43DE-8FB3-62993B0AF89F}" type="presParOf" srcId="{4AAEFC79-8A15-4B50-B7DB-7FA72A838BA6}" destId="{43EFF198-195E-4A6B-9A1A-B98377B61307}" srcOrd="0" destOrd="0" presId="urn:microsoft.com/office/officeart/2005/8/layout/hierarchy1"/>
    <dgm:cxn modelId="{E73F499F-63E6-46AA-B3E4-CE18784FE695}" type="presParOf" srcId="{4AAEFC79-8A15-4B50-B7DB-7FA72A838BA6}" destId="{6466E5B2-1676-44DB-B507-48C37F5FF062}" srcOrd="1" destOrd="0" presId="urn:microsoft.com/office/officeart/2005/8/layout/hierarchy1"/>
    <dgm:cxn modelId="{D548CFB9-8FCD-4A8A-82DC-1235D0532E47}" type="presParOf" srcId="{DE7759A9-6AC2-4C38-9E84-73B73FE715C0}" destId="{C5038D1B-5555-4279-BCCE-32415FF629E2}" srcOrd="1" destOrd="0" presId="urn:microsoft.com/office/officeart/2005/8/layout/hierarchy1"/>
    <dgm:cxn modelId="{62E831F6-451A-4F90-A349-89C153D95C5D}" type="presParOf" srcId="{D428AD2B-7C64-4A1C-A612-89C3A98A4415}" destId="{EAA44D19-4D1A-4846-8015-A825C77AE07F}" srcOrd="6" destOrd="0" presId="urn:microsoft.com/office/officeart/2005/8/layout/hierarchy1"/>
    <dgm:cxn modelId="{8E6B0016-E8BD-4C12-982A-AFD724179273}" type="presParOf" srcId="{D428AD2B-7C64-4A1C-A612-89C3A98A4415}" destId="{09762BB5-FA2F-41C4-8A1E-979595595011}" srcOrd="7" destOrd="0" presId="urn:microsoft.com/office/officeart/2005/8/layout/hierarchy1"/>
    <dgm:cxn modelId="{4C890C9B-6676-4D37-A97D-50B4229D0C7A}" type="presParOf" srcId="{09762BB5-FA2F-41C4-8A1E-979595595011}" destId="{023F5DF5-C676-41CB-AB7E-41CB203EECBE}" srcOrd="0" destOrd="0" presId="urn:microsoft.com/office/officeart/2005/8/layout/hierarchy1"/>
    <dgm:cxn modelId="{546A10C5-32F0-4377-B965-E748C8C9A826}" type="presParOf" srcId="{023F5DF5-C676-41CB-AB7E-41CB203EECBE}" destId="{BD20D332-CB10-48AA-89DC-45186A2095C6}" srcOrd="0" destOrd="0" presId="urn:microsoft.com/office/officeart/2005/8/layout/hierarchy1"/>
    <dgm:cxn modelId="{7CB2556C-5395-4A67-9746-5DFC49F38495}" type="presParOf" srcId="{023F5DF5-C676-41CB-AB7E-41CB203EECBE}" destId="{DB43D97C-9B02-4EA1-9E0E-1720E6950139}" srcOrd="1" destOrd="0" presId="urn:microsoft.com/office/officeart/2005/8/layout/hierarchy1"/>
    <dgm:cxn modelId="{025DB6E4-971C-40B6-972F-6B3F59B0A7FF}" type="presParOf" srcId="{09762BB5-FA2F-41C4-8A1E-979595595011}" destId="{893A645D-9C03-42F4-8AAF-E10100A62A4C}" srcOrd="1" destOrd="0" presId="urn:microsoft.com/office/officeart/2005/8/layout/hierarchy1"/>
    <dgm:cxn modelId="{C3196D57-F113-4539-98D3-CA1A61C6EE4F}" type="presParOf" srcId="{893A645D-9C03-42F4-8AAF-E10100A62A4C}" destId="{20979DE8-AAA5-415E-917A-05A34E507C88}" srcOrd="0" destOrd="0" presId="urn:microsoft.com/office/officeart/2005/8/layout/hierarchy1"/>
    <dgm:cxn modelId="{B9E5E6AF-EBC2-4DBE-924E-4B593A175663}" type="presParOf" srcId="{893A645D-9C03-42F4-8AAF-E10100A62A4C}" destId="{54A9E11A-5A41-4EA0-B3D1-1D89D0DBAFA8}" srcOrd="1" destOrd="0" presId="urn:microsoft.com/office/officeart/2005/8/layout/hierarchy1"/>
    <dgm:cxn modelId="{7C340D92-D5EA-4212-812C-33D09B4529B3}" type="presParOf" srcId="{54A9E11A-5A41-4EA0-B3D1-1D89D0DBAFA8}" destId="{65C77B9E-771A-4BF1-AB4D-F0D570F6EAC7}" srcOrd="0" destOrd="0" presId="urn:microsoft.com/office/officeart/2005/8/layout/hierarchy1"/>
    <dgm:cxn modelId="{A39959D4-EBA5-4CC0-8545-ABA3756F004B}" type="presParOf" srcId="{65C77B9E-771A-4BF1-AB4D-F0D570F6EAC7}" destId="{84C21CE6-5AFD-42B1-A0FA-C77C2B99DF68}" srcOrd="0" destOrd="0" presId="urn:microsoft.com/office/officeart/2005/8/layout/hierarchy1"/>
    <dgm:cxn modelId="{F87481CD-957C-4C30-9B03-7B88F301DDFD}" type="presParOf" srcId="{65C77B9E-771A-4BF1-AB4D-F0D570F6EAC7}" destId="{9A0A0B63-BE08-4C88-9A59-444EDE9D5106}" srcOrd="1" destOrd="0" presId="urn:microsoft.com/office/officeart/2005/8/layout/hierarchy1"/>
    <dgm:cxn modelId="{F0C62D4B-7C0D-4E09-9474-B7B68B219006}" type="presParOf" srcId="{54A9E11A-5A41-4EA0-B3D1-1D89D0DBAFA8}" destId="{D01DBD1F-551E-48D7-A043-774B20C9C8E5}" srcOrd="1" destOrd="0" presId="urn:microsoft.com/office/officeart/2005/8/layout/hierarchy1"/>
    <dgm:cxn modelId="{9A8AE80F-8457-408D-B610-E488A36A18C4}" type="presParOf" srcId="{893A645D-9C03-42F4-8AAF-E10100A62A4C}" destId="{AF11A869-21DF-492D-8ECF-0733C2E7AC4F}" srcOrd="2" destOrd="0" presId="urn:microsoft.com/office/officeart/2005/8/layout/hierarchy1"/>
    <dgm:cxn modelId="{DDF3BBAE-D6C9-4231-BCAD-A2A094202EC8}" type="presParOf" srcId="{893A645D-9C03-42F4-8AAF-E10100A62A4C}" destId="{08D8B87A-130D-4876-8BEB-3CCA2F9AB6CA}" srcOrd="3" destOrd="0" presId="urn:microsoft.com/office/officeart/2005/8/layout/hierarchy1"/>
    <dgm:cxn modelId="{4B324C25-F825-4751-A29B-8DF4D3BC8D9B}" type="presParOf" srcId="{08D8B87A-130D-4876-8BEB-3CCA2F9AB6CA}" destId="{F685A515-A3B7-4FA0-9C0D-33732A9A7F2C}" srcOrd="0" destOrd="0" presId="urn:microsoft.com/office/officeart/2005/8/layout/hierarchy1"/>
    <dgm:cxn modelId="{C9FB4CBC-5AC2-4355-B2B2-318D6EF5E3C4}" type="presParOf" srcId="{F685A515-A3B7-4FA0-9C0D-33732A9A7F2C}" destId="{163425CC-9A53-47BE-821D-131D60FB92A4}" srcOrd="0" destOrd="0" presId="urn:microsoft.com/office/officeart/2005/8/layout/hierarchy1"/>
    <dgm:cxn modelId="{0E428696-EC79-43A4-A71E-F511C6879196}" type="presParOf" srcId="{F685A515-A3B7-4FA0-9C0D-33732A9A7F2C}" destId="{E9A11AF0-657C-43AD-BE3E-C0035C07D65C}" srcOrd="1" destOrd="0" presId="urn:microsoft.com/office/officeart/2005/8/layout/hierarchy1"/>
    <dgm:cxn modelId="{82637EEF-FA87-4724-AA45-C204D0039518}" type="presParOf" srcId="{08D8B87A-130D-4876-8BEB-3CCA2F9AB6CA}" destId="{70D404F2-4FDD-4CFB-93C9-7841112567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B1889C-009D-4916-99BD-F21F89ABDD5D}" type="doc">
      <dgm:prSet loTypeId="urn:microsoft.com/office/officeart/2005/8/layout/default" loCatId="list" qsTypeId="urn:microsoft.com/office/officeart/2005/8/quickstyle/simple3" qsCatId="simple" csTypeId="urn:microsoft.com/office/officeart/2005/8/colors/colorful5" csCatId="colorful" phldr="1"/>
      <dgm:spPr/>
      <dgm:t>
        <a:bodyPr/>
        <a:lstStyle/>
        <a:p>
          <a:endParaRPr lang="en-IN"/>
        </a:p>
      </dgm:t>
    </dgm:pt>
    <dgm:pt modelId="{64224012-0E21-403B-B912-0A59F7A8601D}">
      <dgm:prSet phldrT="[Text]"/>
      <dgm:spPr/>
      <dgm:t>
        <a:bodyPr/>
        <a:lstStyle/>
        <a:p>
          <a:r>
            <a:rPr lang="en-IN" b="1"/>
            <a:t>Indigenous bankers</a:t>
          </a:r>
        </a:p>
      </dgm:t>
    </dgm:pt>
    <dgm:pt modelId="{87BE825A-CC66-4400-A2B2-9E3A99F6573D}" type="parTrans" cxnId="{ADE5E81A-3544-463C-9BF1-F36D2CDD3D36}">
      <dgm:prSet/>
      <dgm:spPr/>
      <dgm:t>
        <a:bodyPr/>
        <a:lstStyle/>
        <a:p>
          <a:endParaRPr lang="en-IN"/>
        </a:p>
      </dgm:t>
    </dgm:pt>
    <dgm:pt modelId="{D4B0F6AA-9A97-4162-902E-DB8D3506CA45}" type="sibTrans" cxnId="{ADE5E81A-3544-463C-9BF1-F36D2CDD3D36}">
      <dgm:prSet/>
      <dgm:spPr/>
      <dgm:t>
        <a:bodyPr/>
        <a:lstStyle/>
        <a:p>
          <a:endParaRPr lang="en-IN"/>
        </a:p>
      </dgm:t>
    </dgm:pt>
    <dgm:pt modelId="{15531651-734B-42EC-8B97-D069EAC33F7C}">
      <dgm:prSet phldrT="[Text]"/>
      <dgm:spPr/>
      <dgm:t>
        <a:bodyPr/>
        <a:lstStyle/>
        <a:p>
          <a:r>
            <a:rPr lang="en-IN" b="1"/>
            <a:t>Money lenders</a:t>
          </a:r>
        </a:p>
      </dgm:t>
    </dgm:pt>
    <dgm:pt modelId="{12FB3897-D67C-4E93-A122-07CE358BDA97}" type="parTrans" cxnId="{070CD455-909B-4234-81F9-498E1284D12C}">
      <dgm:prSet/>
      <dgm:spPr/>
      <dgm:t>
        <a:bodyPr/>
        <a:lstStyle/>
        <a:p>
          <a:endParaRPr lang="en-IN"/>
        </a:p>
      </dgm:t>
    </dgm:pt>
    <dgm:pt modelId="{A145E856-000D-468E-B72C-322117B3E811}" type="sibTrans" cxnId="{070CD455-909B-4234-81F9-498E1284D12C}">
      <dgm:prSet/>
      <dgm:spPr/>
      <dgm:t>
        <a:bodyPr/>
        <a:lstStyle/>
        <a:p>
          <a:endParaRPr lang="en-IN"/>
        </a:p>
      </dgm:t>
    </dgm:pt>
    <dgm:pt modelId="{D9A9B23E-3AC8-4C04-AA67-B712BEEF7F2F}">
      <dgm:prSet phldrT="[Text]"/>
      <dgm:spPr/>
      <dgm:t>
        <a:bodyPr/>
        <a:lstStyle/>
        <a:p>
          <a:r>
            <a:rPr lang="en-IN" b="1"/>
            <a:t>Unregulated non-bank financial intermediaries</a:t>
          </a:r>
        </a:p>
      </dgm:t>
    </dgm:pt>
    <dgm:pt modelId="{300AD628-732B-4845-A605-4E9635AFC842}" type="parTrans" cxnId="{7B91BA0F-AC66-4401-834E-3B83E9B61BE7}">
      <dgm:prSet/>
      <dgm:spPr/>
      <dgm:t>
        <a:bodyPr/>
        <a:lstStyle/>
        <a:p>
          <a:endParaRPr lang="en-IN"/>
        </a:p>
      </dgm:t>
    </dgm:pt>
    <dgm:pt modelId="{1F99947F-5BAD-4E92-B097-2F252711C94D}" type="sibTrans" cxnId="{7B91BA0F-AC66-4401-834E-3B83E9B61BE7}">
      <dgm:prSet/>
      <dgm:spPr/>
      <dgm:t>
        <a:bodyPr/>
        <a:lstStyle/>
        <a:p>
          <a:endParaRPr lang="en-IN"/>
        </a:p>
      </dgm:t>
    </dgm:pt>
    <dgm:pt modelId="{D0729A4E-41DA-405A-AF4A-E738665274FF}">
      <dgm:prSet phldrT="[Text]"/>
      <dgm:spPr/>
      <dgm:t>
        <a:bodyPr/>
        <a:lstStyle/>
        <a:p>
          <a:r>
            <a:rPr lang="en-IN" b="1"/>
            <a:t>Finance brokers</a:t>
          </a:r>
        </a:p>
      </dgm:t>
    </dgm:pt>
    <dgm:pt modelId="{500FDC56-2CC1-4F6B-A411-63E37798AB66}" type="parTrans" cxnId="{25E08435-3FF4-4519-BB68-59775561E37E}">
      <dgm:prSet/>
      <dgm:spPr/>
      <dgm:t>
        <a:bodyPr/>
        <a:lstStyle/>
        <a:p>
          <a:endParaRPr lang="en-IN"/>
        </a:p>
      </dgm:t>
    </dgm:pt>
    <dgm:pt modelId="{F1E86A11-D948-4ADA-91B1-AA2B32039334}" type="sibTrans" cxnId="{25E08435-3FF4-4519-BB68-59775561E37E}">
      <dgm:prSet/>
      <dgm:spPr/>
      <dgm:t>
        <a:bodyPr/>
        <a:lstStyle/>
        <a:p>
          <a:endParaRPr lang="en-IN"/>
        </a:p>
      </dgm:t>
    </dgm:pt>
    <dgm:pt modelId="{980781BB-2487-47CD-BD2D-67A933DB7950}">
      <dgm:prSet phldrT="[Text]"/>
      <dgm:spPr/>
      <dgm:t>
        <a:bodyPr/>
        <a:lstStyle/>
        <a:p>
          <a:r>
            <a:rPr lang="en-IN" b="1"/>
            <a:t>Finance companies</a:t>
          </a:r>
        </a:p>
      </dgm:t>
    </dgm:pt>
    <dgm:pt modelId="{CDEB41F5-15B8-4305-9D3D-B9525EA712E9}" type="parTrans" cxnId="{D02EB379-034B-4B61-8B73-D000895345E0}">
      <dgm:prSet/>
      <dgm:spPr/>
      <dgm:t>
        <a:bodyPr/>
        <a:lstStyle/>
        <a:p>
          <a:endParaRPr lang="en-IN"/>
        </a:p>
      </dgm:t>
    </dgm:pt>
    <dgm:pt modelId="{4F321D22-2BE4-4CC2-9DDA-83743AF1A4F5}" type="sibTrans" cxnId="{D02EB379-034B-4B61-8B73-D000895345E0}">
      <dgm:prSet/>
      <dgm:spPr/>
      <dgm:t>
        <a:bodyPr/>
        <a:lstStyle/>
        <a:p>
          <a:endParaRPr lang="en-IN"/>
        </a:p>
      </dgm:t>
    </dgm:pt>
    <dgm:pt modelId="{92608E28-108F-4FB3-BF65-8FE93D311CCD}" type="pres">
      <dgm:prSet presAssocID="{3EB1889C-009D-4916-99BD-F21F89ABDD5D}" presName="diagram" presStyleCnt="0">
        <dgm:presLayoutVars>
          <dgm:dir/>
          <dgm:resizeHandles val="exact"/>
        </dgm:presLayoutVars>
      </dgm:prSet>
      <dgm:spPr/>
    </dgm:pt>
    <dgm:pt modelId="{1A0721BD-6D45-4190-82E2-CE5057E531F7}" type="pres">
      <dgm:prSet presAssocID="{64224012-0E21-403B-B912-0A59F7A8601D}" presName="node" presStyleLbl="node1" presStyleIdx="0" presStyleCnt="5">
        <dgm:presLayoutVars>
          <dgm:bulletEnabled val="1"/>
        </dgm:presLayoutVars>
      </dgm:prSet>
      <dgm:spPr/>
    </dgm:pt>
    <dgm:pt modelId="{33C2A3DE-2993-4CB5-80A0-CD077310BD53}" type="pres">
      <dgm:prSet presAssocID="{D4B0F6AA-9A97-4162-902E-DB8D3506CA45}" presName="sibTrans" presStyleCnt="0"/>
      <dgm:spPr/>
    </dgm:pt>
    <dgm:pt modelId="{9E22C337-274F-40C7-8BEB-F44A809CE6A6}" type="pres">
      <dgm:prSet presAssocID="{15531651-734B-42EC-8B97-D069EAC33F7C}" presName="node" presStyleLbl="node1" presStyleIdx="1" presStyleCnt="5">
        <dgm:presLayoutVars>
          <dgm:bulletEnabled val="1"/>
        </dgm:presLayoutVars>
      </dgm:prSet>
      <dgm:spPr/>
    </dgm:pt>
    <dgm:pt modelId="{8D8E951C-BD0F-4E07-B40D-B139D9D75BC5}" type="pres">
      <dgm:prSet presAssocID="{A145E856-000D-468E-B72C-322117B3E811}" presName="sibTrans" presStyleCnt="0"/>
      <dgm:spPr/>
    </dgm:pt>
    <dgm:pt modelId="{488C85CE-9153-4CA4-AD5D-48BB6D5624CA}" type="pres">
      <dgm:prSet presAssocID="{D9A9B23E-3AC8-4C04-AA67-B712BEEF7F2F}" presName="node" presStyleLbl="node1" presStyleIdx="2" presStyleCnt="5">
        <dgm:presLayoutVars>
          <dgm:bulletEnabled val="1"/>
        </dgm:presLayoutVars>
      </dgm:prSet>
      <dgm:spPr/>
    </dgm:pt>
    <dgm:pt modelId="{698BD59D-9002-4BC9-B1A0-F080C567B25E}" type="pres">
      <dgm:prSet presAssocID="{1F99947F-5BAD-4E92-B097-2F252711C94D}" presName="sibTrans" presStyleCnt="0"/>
      <dgm:spPr/>
    </dgm:pt>
    <dgm:pt modelId="{53931AC4-1910-4617-BED9-5A88D7D4C7D5}" type="pres">
      <dgm:prSet presAssocID="{D0729A4E-41DA-405A-AF4A-E738665274FF}" presName="node" presStyleLbl="node1" presStyleIdx="3" presStyleCnt="5">
        <dgm:presLayoutVars>
          <dgm:bulletEnabled val="1"/>
        </dgm:presLayoutVars>
      </dgm:prSet>
      <dgm:spPr/>
    </dgm:pt>
    <dgm:pt modelId="{F6DD68F3-3F90-4004-AD51-0E582EE00EDD}" type="pres">
      <dgm:prSet presAssocID="{F1E86A11-D948-4ADA-91B1-AA2B32039334}" presName="sibTrans" presStyleCnt="0"/>
      <dgm:spPr/>
    </dgm:pt>
    <dgm:pt modelId="{ECB5BD88-D2C6-4C25-A426-48CB1BC16B83}" type="pres">
      <dgm:prSet presAssocID="{980781BB-2487-47CD-BD2D-67A933DB7950}" presName="node" presStyleLbl="node1" presStyleIdx="4" presStyleCnt="5">
        <dgm:presLayoutVars>
          <dgm:bulletEnabled val="1"/>
        </dgm:presLayoutVars>
      </dgm:prSet>
      <dgm:spPr/>
    </dgm:pt>
  </dgm:ptLst>
  <dgm:cxnLst>
    <dgm:cxn modelId="{7F5CCD08-F2C8-43DC-B413-8F21271988DE}" type="presOf" srcId="{3EB1889C-009D-4916-99BD-F21F89ABDD5D}" destId="{92608E28-108F-4FB3-BF65-8FE93D311CCD}" srcOrd="0" destOrd="0" presId="urn:microsoft.com/office/officeart/2005/8/layout/default"/>
    <dgm:cxn modelId="{7B91BA0F-AC66-4401-834E-3B83E9B61BE7}" srcId="{3EB1889C-009D-4916-99BD-F21F89ABDD5D}" destId="{D9A9B23E-3AC8-4C04-AA67-B712BEEF7F2F}" srcOrd="2" destOrd="0" parTransId="{300AD628-732B-4845-A605-4E9635AFC842}" sibTransId="{1F99947F-5BAD-4E92-B097-2F252711C94D}"/>
    <dgm:cxn modelId="{ADE5E81A-3544-463C-9BF1-F36D2CDD3D36}" srcId="{3EB1889C-009D-4916-99BD-F21F89ABDD5D}" destId="{64224012-0E21-403B-B912-0A59F7A8601D}" srcOrd="0" destOrd="0" parTransId="{87BE825A-CC66-4400-A2B2-9E3A99F6573D}" sibTransId="{D4B0F6AA-9A97-4162-902E-DB8D3506CA45}"/>
    <dgm:cxn modelId="{AC42D220-A05E-4FDA-9579-6F94565EF905}" type="presOf" srcId="{15531651-734B-42EC-8B97-D069EAC33F7C}" destId="{9E22C337-274F-40C7-8BEB-F44A809CE6A6}" srcOrd="0" destOrd="0" presId="urn:microsoft.com/office/officeart/2005/8/layout/default"/>
    <dgm:cxn modelId="{25E08435-3FF4-4519-BB68-59775561E37E}" srcId="{3EB1889C-009D-4916-99BD-F21F89ABDD5D}" destId="{D0729A4E-41DA-405A-AF4A-E738665274FF}" srcOrd="3" destOrd="0" parTransId="{500FDC56-2CC1-4F6B-A411-63E37798AB66}" sibTransId="{F1E86A11-D948-4ADA-91B1-AA2B32039334}"/>
    <dgm:cxn modelId="{F615EB3C-BD7B-4E2E-B5E4-8E44EF9A5251}" type="presOf" srcId="{980781BB-2487-47CD-BD2D-67A933DB7950}" destId="{ECB5BD88-D2C6-4C25-A426-48CB1BC16B83}" srcOrd="0" destOrd="0" presId="urn:microsoft.com/office/officeart/2005/8/layout/default"/>
    <dgm:cxn modelId="{070CD455-909B-4234-81F9-498E1284D12C}" srcId="{3EB1889C-009D-4916-99BD-F21F89ABDD5D}" destId="{15531651-734B-42EC-8B97-D069EAC33F7C}" srcOrd="1" destOrd="0" parTransId="{12FB3897-D67C-4E93-A122-07CE358BDA97}" sibTransId="{A145E856-000D-468E-B72C-322117B3E811}"/>
    <dgm:cxn modelId="{D02EB379-034B-4B61-8B73-D000895345E0}" srcId="{3EB1889C-009D-4916-99BD-F21F89ABDD5D}" destId="{980781BB-2487-47CD-BD2D-67A933DB7950}" srcOrd="4" destOrd="0" parTransId="{CDEB41F5-15B8-4305-9D3D-B9525EA712E9}" sibTransId="{4F321D22-2BE4-4CC2-9DDA-83743AF1A4F5}"/>
    <dgm:cxn modelId="{1CD018B5-6147-4C38-B939-EE11EA58007E}" type="presOf" srcId="{D0729A4E-41DA-405A-AF4A-E738665274FF}" destId="{53931AC4-1910-4617-BED9-5A88D7D4C7D5}" srcOrd="0" destOrd="0" presId="urn:microsoft.com/office/officeart/2005/8/layout/default"/>
    <dgm:cxn modelId="{F9B2C3E1-A71D-4137-A355-2A8F4019E4A9}" type="presOf" srcId="{D9A9B23E-3AC8-4C04-AA67-B712BEEF7F2F}" destId="{488C85CE-9153-4CA4-AD5D-48BB6D5624CA}" srcOrd="0" destOrd="0" presId="urn:microsoft.com/office/officeart/2005/8/layout/default"/>
    <dgm:cxn modelId="{893F23FC-C52C-4126-B0F2-4680F6E5FD60}" type="presOf" srcId="{64224012-0E21-403B-B912-0A59F7A8601D}" destId="{1A0721BD-6D45-4190-82E2-CE5057E531F7}" srcOrd="0" destOrd="0" presId="urn:microsoft.com/office/officeart/2005/8/layout/default"/>
    <dgm:cxn modelId="{79BBA0AA-5EBD-4E4C-8124-BBCEE6FF2D13}" type="presParOf" srcId="{92608E28-108F-4FB3-BF65-8FE93D311CCD}" destId="{1A0721BD-6D45-4190-82E2-CE5057E531F7}" srcOrd="0" destOrd="0" presId="urn:microsoft.com/office/officeart/2005/8/layout/default"/>
    <dgm:cxn modelId="{89A4A145-3AC6-430D-84DB-5964E0ECCC22}" type="presParOf" srcId="{92608E28-108F-4FB3-BF65-8FE93D311CCD}" destId="{33C2A3DE-2993-4CB5-80A0-CD077310BD53}" srcOrd="1" destOrd="0" presId="urn:microsoft.com/office/officeart/2005/8/layout/default"/>
    <dgm:cxn modelId="{B746022E-5F52-4583-BABC-3CD510BB5CED}" type="presParOf" srcId="{92608E28-108F-4FB3-BF65-8FE93D311CCD}" destId="{9E22C337-274F-40C7-8BEB-F44A809CE6A6}" srcOrd="2" destOrd="0" presId="urn:microsoft.com/office/officeart/2005/8/layout/default"/>
    <dgm:cxn modelId="{B7866AF5-D285-491E-964B-C035F8A5FACD}" type="presParOf" srcId="{92608E28-108F-4FB3-BF65-8FE93D311CCD}" destId="{8D8E951C-BD0F-4E07-B40D-B139D9D75BC5}" srcOrd="3" destOrd="0" presId="urn:microsoft.com/office/officeart/2005/8/layout/default"/>
    <dgm:cxn modelId="{92E9516E-5307-49B4-AE31-6FD0E6374AB1}" type="presParOf" srcId="{92608E28-108F-4FB3-BF65-8FE93D311CCD}" destId="{488C85CE-9153-4CA4-AD5D-48BB6D5624CA}" srcOrd="4" destOrd="0" presId="urn:microsoft.com/office/officeart/2005/8/layout/default"/>
    <dgm:cxn modelId="{269652F3-9594-4F61-AAD4-3B414BE77837}" type="presParOf" srcId="{92608E28-108F-4FB3-BF65-8FE93D311CCD}" destId="{698BD59D-9002-4BC9-B1A0-F080C567B25E}" srcOrd="5" destOrd="0" presId="urn:microsoft.com/office/officeart/2005/8/layout/default"/>
    <dgm:cxn modelId="{19344650-2632-400E-B85B-7C2C00875C7B}" type="presParOf" srcId="{92608E28-108F-4FB3-BF65-8FE93D311CCD}" destId="{53931AC4-1910-4617-BED9-5A88D7D4C7D5}" srcOrd="6" destOrd="0" presId="urn:microsoft.com/office/officeart/2005/8/layout/default"/>
    <dgm:cxn modelId="{1C67BCA1-96FE-43E4-884E-6D98E9E8DD98}" type="presParOf" srcId="{92608E28-108F-4FB3-BF65-8FE93D311CCD}" destId="{F6DD68F3-3F90-4004-AD51-0E582EE00EDD}" srcOrd="7" destOrd="0" presId="urn:microsoft.com/office/officeart/2005/8/layout/default"/>
    <dgm:cxn modelId="{B21DDB17-5440-40FE-9614-C0EE68DB3132}" type="presParOf" srcId="{92608E28-108F-4FB3-BF65-8FE93D311CCD}" destId="{ECB5BD88-D2C6-4C25-A426-48CB1BC16B8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7B46C8-B72C-4737-9B82-9C73FD80D8E3}" type="doc">
      <dgm:prSet loTypeId="urn:microsoft.com/office/officeart/2008/layout/HorizontalMultiLevelHierarchy" loCatId="hierarchy" qsTypeId="urn:microsoft.com/office/officeart/2005/8/quickstyle/simple3" qsCatId="simple" csTypeId="urn:microsoft.com/office/officeart/2005/8/colors/colorful3" csCatId="colorful" phldr="1"/>
      <dgm:spPr/>
      <dgm:t>
        <a:bodyPr/>
        <a:lstStyle/>
        <a:p>
          <a:endParaRPr lang="en-IN"/>
        </a:p>
      </dgm:t>
    </dgm:pt>
    <dgm:pt modelId="{9AA3FA30-C6B3-48D7-AF62-FD160D20B09B}">
      <dgm:prSet phldrT="[Text]" custT="1"/>
      <dgm:spPr/>
      <dgm:t>
        <a:bodyPr/>
        <a:lstStyle/>
        <a:p>
          <a:r>
            <a:rPr lang="en-IN" sz="2000"/>
            <a:t>Instruments of money market</a:t>
          </a:r>
        </a:p>
      </dgm:t>
    </dgm:pt>
    <dgm:pt modelId="{E7D3A34F-698C-4456-95C7-894AFFF4C042}" type="parTrans" cxnId="{A254B9B6-D540-468A-BE6E-5B2A3DBED910}">
      <dgm:prSet/>
      <dgm:spPr/>
      <dgm:t>
        <a:bodyPr/>
        <a:lstStyle/>
        <a:p>
          <a:endParaRPr lang="en-IN"/>
        </a:p>
      </dgm:t>
    </dgm:pt>
    <dgm:pt modelId="{1CD05241-0D61-4177-A67A-321FAB7EE7F9}" type="sibTrans" cxnId="{A254B9B6-D540-468A-BE6E-5B2A3DBED910}">
      <dgm:prSet/>
      <dgm:spPr/>
      <dgm:t>
        <a:bodyPr/>
        <a:lstStyle/>
        <a:p>
          <a:endParaRPr lang="en-IN"/>
        </a:p>
      </dgm:t>
    </dgm:pt>
    <dgm:pt modelId="{198290E8-36C3-46FE-A22E-8CEDBD07780C}">
      <dgm:prSet phldrT="[Text]" custT="1"/>
      <dgm:spPr/>
      <dgm:t>
        <a:bodyPr/>
        <a:lstStyle/>
        <a:p>
          <a:r>
            <a:rPr lang="en-IN" sz="1200" b="1"/>
            <a:t>Treasury bills</a:t>
          </a:r>
        </a:p>
      </dgm:t>
    </dgm:pt>
    <dgm:pt modelId="{FE6E100A-6B80-452B-92AE-066037EBBD31}" type="parTrans" cxnId="{A74B673E-6761-4A55-954E-368CB56D28B1}">
      <dgm:prSet/>
      <dgm:spPr/>
      <dgm:t>
        <a:bodyPr/>
        <a:lstStyle/>
        <a:p>
          <a:endParaRPr lang="en-IN"/>
        </a:p>
      </dgm:t>
    </dgm:pt>
    <dgm:pt modelId="{44A37252-497D-4ACB-BC22-83934322A5E1}" type="sibTrans" cxnId="{A74B673E-6761-4A55-954E-368CB56D28B1}">
      <dgm:prSet/>
      <dgm:spPr/>
      <dgm:t>
        <a:bodyPr/>
        <a:lstStyle/>
        <a:p>
          <a:endParaRPr lang="en-IN"/>
        </a:p>
      </dgm:t>
    </dgm:pt>
    <dgm:pt modelId="{23F13C71-83F1-4BEB-AD2F-06887240D17E}">
      <dgm:prSet phldrT="[Text]" custT="1"/>
      <dgm:spPr/>
      <dgm:t>
        <a:bodyPr/>
        <a:lstStyle/>
        <a:p>
          <a:r>
            <a:rPr lang="en-IN" sz="1200" b="1"/>
            <a:t>Banker's acceptance</a:t>
          </a:r>
        </a:p>
      </dgm:t>
    </dgm:pt>
    <dgm:pt modelId="{CF82ACDF-8815-4173-BBDD-24DAD6FBA8F0}" type="parTrans" cxnId="{D073E704-A372-4248-817D-21732F433DD0}">
      <dgm:prSet/>
      <dgm:spPr/>
      <dgm:t>
        <a:bodyPr/>
        <a:lstStyle/>
        <a:p>
          <a:endParaRPr lang="en-IN"/>
        </a:p>
      </dgm:t>
    </dgm:pt>
    <dgm:pt modelId="{842D6327-C0AD-4290-BA7D-3E0D26F19546}" type="sibTrans" cxnId="{D073E704-A372-4248-817D-21732F433DD0}">
      <dgm:prSet/>
      <dgm:spPr/>
      <dgm:t>
        <a:bodyPr/>
        <a:lstStyle/>
        <a:p>
          <a:endParaRPr lang="en-IN"/>
        </a:p>
      </dgm:t>
    </dgm:pt>
    <dgm:pt modelId="{BC4487A9-EC64-4018-9E3C-903B2503A80C}">
      <dgm:prSet phldrT="[Text]" custT="1"/>
      <dgm:spPr/>
      <dgm:t>
        <a:bodyPr/>
        <a:lstStyle/>
        <a:p>
          <a:r>
            <a:rPr lang="en-IN" sz="1200" b="1"/>
            <a:t>Money at call and short notice</a:t>
          </a:r>
        </a:p>
      </dgm:t>
    </dgm:pt>
    <dgm:pt modelId="{31D47A85-EA5F-450B-89E3-DE0D76FA2958}" type="parTrans" cxnId="{F161C4DA-5005-4A6E-A60B-12B16994A5A9}">
      <dgm:prSet/>
      <dgm:spPr/>
      <dgm:t>
        <a:bodyPr/>
        <a:lstStyle/>
        <a:p>
          <a:endParaRPr lang="en-IN"/>
        </a:p>
      </dgm:t>
    </dgm:pt>
    <dgm:pt modelId="{F8A44C32-AEA4-464C-B006-FFD958AEAFFE}" type="sibTrans" cxnId="{F161C4DA-5005-4A6E-A60B-12B16994A5A9}">
      <dgm:prSet/>
      <dgm:spPr/>
      <dgm:t>
        <a:bodyPr/>
        <a:lstStyle/>
        <a:p>
          <a:endParaRPr lang="en-IN"/>
        </a:p>
      </dgm:t>
    </dgm:pt>
    <dgm:pt modelId="{035DBBB0-DF2D-437C-8BA6-8A327DFA4D49}">
      <dgm:prSet phldrT="[Text]" custT="1"/>
      <dgm:spPr/>
      <dgm:t>
        <a:bodyPr/>
        <a:lstStyle/>
        <a:p>
          <a:r>
            <a:rPr lang="en-IN" sz="1200" b="1"/>
            <a:t>Commercial bills</a:t>
          </a:r>
        </a:p>
      </dgm:t>
    </dgm:pt>
    <dgm:pt modelId="{191E484D-C67D-462F-808A-E8AEE593EC94}" type="parTrans" cxnId="{FB128FFD-3D55-4CA3-BE39-5A4CD6A3070E}">
      <dgm:prSet/>
      <dgm:spPr/>
      <dgm:t>
        <a:bodyPr/>
        <a:lstStyle/>
        <a:p>
          <a:endParaRPr lang="en-IN"/>
        </a:p>
      </dgm:t>
    </dgm:pt>
    <dgm:pt modelId="{57F5BC66-27DA-4DEC-BAFB-E1DCE77BB3AE}" type="sibTrans" cxnId="{FB128FFD-3D55-4CA3-BE39-5A4CD6A3070E}">
      <dgm:prSet/>
      <dgm:spPr/>
      <dgm:t>
        <a:bodyPr/>
        <a:lstStyle/>
        <a:p>
          <a:endParaRPr lang="en-IN"/>
        </a:p>
      </dgm:t>
    </dgm:pt>
    <dgm:pt modelId="{E5C1AF69-A30B-4A04-AFDC-9B0693B54C56}">
      <dgm:prSet phldrT="[Text]" custT="1"/>
      <dgm:spPr/>
      <dgm:t>
        <a:bodyPr/>
        <a:lstStyle/>
        <a:p>
          <a:r>
            <a:rPr lang="en-IN" sz="1200" b="1"/>
            <a:t>Commercial papers</a:t>
          </a:r>
        </a:p>
      </dgm:t>
    </dgm:pt>
    <dgm:pt modelId="{20FDD065-6EFD-460F-85E1-BBBD35226A99}" type="parTrans" cxnId="{6A529D6F-907A-4241-9BB3-017E3E4DC15A}">
      <dgm:prSet/>
      <dgm:spPr/>
      <dgm:t>
        <a:bodyPr/>
        <a:lstStyle/>
        <a:p>
          <a:endParaRPr lang="en-IN"/>
        </a:p>
      </dgm:t>
    </dgm:pt>
    <dgm:pt modelId="{EA48ED94-6C1B-4226-85C7-1F19BCCDF813}" type="sibTrans" cxnId="{6A529D6F-907A-4241-9BB3-017E3E4DC15A}">
      <dgm:prSet/>
      <dgm:spPr/>
      <dgm:t>
        <a:bodyPr/>
        <a:lstStyle/>
        <a:p>
          <a:endParaRPr lang="en-IN"/>
        </a:p>
      </dgm:t>
    </dgm:pt>
    <dgm:pt modelId="{AAC7ABC5-EAD8-4225-9E15-EFDB34B86086}">
      <dgm:prSet phldrT="[Text]" custT="1"/>
      <dgm:spPr/>
      <dgm:t>
        <a:bodyPr/>
        <a:lstStyle/>
        <a:p>
          <a:r>
            <a:rPr lang="en-IN" sz="1200" b="1"/>
            <a:t>Certificate of deposit</a:t>
          </a:r>
        </a:p>
      </dgm:t>
    </dgm:pt>
    <dgm:pt modelId="{114E2583-7EA3-4BD2-BA5F-E43377FF135F}" type="parTrans" cxnId="{10234D65-5FCD-4150-814F-9333C28DE839}">
      <dgm:prSet/>
      <dgm:spPr/>
      <dgm:t>
        <a:bodyPr/>
        <a:lstStyle/>
        <a:p>
          <a:endParaRPr lang="en-IN"/>
        </a:p>
      </dgm:t>
    </dgm:pt>
    <dgm:pt modelId="{22BAA0E7-B044-495B-B95A-D031D0E7B3EE}" type="sibTrans" cxnId="{10234D65-5FCD-4150-814F-9333C28DE839}">
      <dgm:prSet/>
      <dgm:spPr/>
      <dgm:t>
        <a:bodyPr/>
        <a:lstStyle/>
        <a:p>
          <a:endParaRPr lang="en-IN"/>
        </a:p>
      </dgm:t>
    </dgm:pt>
    <dgm:pt modelId="{501E1EEF-0CCE-43CC-8068-0EDFA7043560}">
      <dgm:prSet phldrT="[Text]" custT="1"/>
      <dgm:spPr/>
      <dgm:t>
        <a:bodyPr/>
        <a:lstStyle/>
        <a:p>
          <a:r>
            <a:rPr lang="en-IN" sz="1200" b="1"/>
            <a:t>Repo (repurchase) agreement </a:t>
          </a:r>
        </a:p>
      </dgm:t>
    </dgm:pt>
    <dgm:pt modelId="{FE824815-484A-45F8-B8F7-7A83C8842903}" type="parTrans" cxnId="{FA82CDDF-7241-4086-9493-5BE5CB808008}">
      <dgm:prSet/>
      <dgm:spPr/>
      <dgm:t>
        <a:bodyPr/>
        <a:lstStyle/>
        <a:p>
          <a:endParaRPr lang="en-IN"/>
        </a:p>
      </dgm:t>
    </dgm:pt>
    <dgm:pt modelId="{02563597-B834-4F58-B64B-7816D2DF7829}" type="sibTrans" cxnId="{FA82CDDF-7241-4086-9493-5BE5CB808008}">
      <dgm:prSet/>
      <dgm:spPr/>
      <dgm:t>
        <a:bodyPr/>
        <a:lstStyle/>
        <a:p>
          <a:endParaRPr lang="en-IN"/>
        </a:p>
      </dgm:t>
    </dgm:pt>
    <dgm:pt modelId="{94BEACC3-38EB-4BCF-8783-A6C6FD3C2EB2}">
      <dgm:prSet phldrT="[Text]" custT="1"/>
      <dgm:spPr/>
      <dgm:t>
        <a:bodyPr/>
        <a:lstStyle/>
        <a:p>
          <a:r>
            <a:rPr lang="en-IN" sz="1200" b="1"/>
            <a:t>Money marjet mutual fund</a:t>
          </a:r>
        </a:p>
      </dgm:t>
    </dgm:pt>
    <dgm:pt modelId="{4A941B8D-C5AE-4FC8-9FF9-EB7B5B6CA07C}" type="parTrans" cxnId="{5A6C83F3-DE4E-4BA1-82A0-21857DA57943}">
      <dgm:prSet/>
      <dgm:spPr/>
      <dgm:t>
        <a:bodyPr/>
        <a:lstStyle/>
        <a:p>
          <a:endParaRPr lang="en-IN"/>
        </a:p>
      </dgm:t>
    </dgm:pt>
    <dgm:pt modelId="{1E9BDC39-276C-4EB0-9A48-7A3F7DFE1BB8}" type="sibTrans" cxnId="{5A6C83F3-DE4E-4BA1-82A0-21857DA57943}">
      <dgm:prSet/>
      <dgm:spPr/>
      <dgm:t>
        <a:bodyPr/>
        <a:lstStyle/>
        <a:p>
          <a:endParaRPr lang="en-IN"/>
        </a:p>
      </dgm:t>
    </dgm:pt>
    <dgm:pt modelId="{2C54D035-3D06-4890-A647-DAA3FF89D322}" type="pres">
      <dgm:prSet presAssocID="{327B46C8-B72C-4737-9B82-9C73FD80D8E3}" presName="Name0" presStyleCnt="0">
        <dgm:presLayoutVars>
          <dgm:chPref val="1"/>
          <dgm:dir/>
          <dgm:animOne val="branch"/>
          <dgm:animLvl val="lvl"/>
          <dgm:resizeHandles val="exact"/>
        </dgm:presLayoutVars>
      </dgm:prSet>
      <dgm:spPr/>
    </dgm:pt>
    <dgm:pt modelId="{7787104A-9BEF-455D-BF84-38DCD88CCB32}" type="pres">
      <dgm:prSet presAssocID="{9AA3FA30-C6B3-48D7-AF62-FD160D20B09B}" presName="root1" presStyleCnt="0"/>
      <dgm:spPr/>
    </dgm:pt>
    <dgm:pt modelId="{ADC3D3E6-07C9-4E52-9EE6-0AE18244DDFB}" type="pres">
      <dgm:prSet presAssocID="{9AA3FA30-C6B3-48D7-AF62-FD160D20B09B}" presName="LevelOneTextNode" presStyleLbl="node0" presStyleIdx="0" presStyleCnt="1" custScaleX="313867" custScaleY="126322">
        <dgm:presLayoutVars>
          <dgm:chPref val="3"/>
        </dgm:presLayoutVars>
      </dgm:prSet>
      <dgm:spPr/>
    </dgm:pt>
    <dgm:pt modelId="{3156C1AD-E87E-4715-997D-53FB1B0F4B97}" type="pres">
      <dgm:prSet presAssocID="{9AA3FA30-C6B3-48D7-AF62-FD160D20B09B}" presName="level2hierChild" presStyleCnt="0"/>
      <dgm:spPr/>
    </dgm:pt>
    <dgm:pt modelId="{6907E713-008B-4578-B6A0-93B5DB535740}" type="pres">
      <dgm:prSet presAssocID="{FE6E100A-6B80-452B-92AE-066037EBBD31}" presName="conn2-1" presStyleLbl="parChTrans1D2" presStyleIdx="0" presStyleCnt="8"/>
      <dgm:spPr/>
    </dgm:pt>
    <dgm:pt modelId="{1339F832-752D-4A5E-80A2-98E6E7B4990E}" type="pres">
      <dgm:prSet presAssocID="{FE6E100A-6B80-452B-92AE-066037EBBD31}" presName="connTx" presStyleLbl="parChTrans1D2" presStyleIdx="0" presStyleCnt="8"/>
      <dgm:spPr/>
    </dgm:pt>
    <dgm:pt modelId="{67A2A1EE-88D5-4964-A21E-96DBC28C678E}" type="pres">
      <dgm:prSet presAssocID="{198290E8-36C3-46FE-A22E-8CEDBD07780C}" presName="root2" presStyleCnt="0"/>
      <dgm:spPr/>
    </dgm:pt>
    <dgm:pt modelId="{7A6A656E-6E10-41D9-B817-7EBB2A342544}" type="pres">
      <dgm:prSet presAssocID="{198290E8-36C3-46FE-A22E-8CEDBD07780C}" presName="LevelTwoTextNode" presStyleLbl="node2" presStyleIdx="0" presStyleCnt="8" custScaleX="244346">
        <dgm:presLayoutVars>
          <dgm:chPref val="3"/>
        </dgm:presLayoutVars>
      </dgm:prSet>
      <dgm:spPr/>
    </dgm:pt>
    <dgm:pt modelId="{3B7472CC-67CB-4994-9DBE-3E8E325284C3}" type="pres">
      <dgm:prSet presAssocID="{198290E8-36C3-46FE-A22E-8CEDBD07780C}" presName="level3hierChild" presStyleCnt="0"/>
      <dgm:spPr/>
    </dgm:pt>
    <dgm:pt modelId="{5C06764C-E6FA-4089-B382-790EC8A806EF}" type="pres">
      <dgm:prSet presAssocID="{20FDD065-6EFD-460F-85E1-BBBD35226A99}" presName="conn2-1" presStyleLbl="parChTrans1D2" presStyleIdx="1" presStyleCnt="8"/>
      <dgm:spPr/>
    </dgm:pt>
    <dgm:pt modelId="{44DCAF68-612F-4328-9F5A-8B31BEBE0B84}" type="pres">
      <dgm:prSet presAssocID="{20FDD065-6EFD-460F-85E1-BBBD35226A99}" presName="connTx" presStyleLbl="parChTrans1D2" presStyleIdx="1" presStyleCnt="8"/>
      <dgm:spPr/>
    </dgm:pt>
    <dgm:pt modelId="{C7C02835-BA85-4E53-AEE0-B3E01D217902}" type="pres">
      <dgm:prSet presAssocID="{E5C1AF69-A30B-4A04-AFDC-9B0693B54C56}" presName="root2" presStyleCnt="0"/>
      <dgm:spPr/>
    </dgm:pt>
    <dgm:pt modelId="{4D247B72-BFEB-417E-AE1D-C37BE5EF638C}" type="pres">
      <dgm:prSet presAssocID="{E5C1AF69-A30B-4A04-AFDC-9B0693B54C56}" presName="LevelTwoTextNode" presStyleLbl="node2" presStyleIdx="1" presStyleCnt="8" custScaleX="244346">
        <dgm:presLayoutVars>
          <dgm:chPref val="3"/>
        </dgm:presLayoutVars>
      </dgm:prSet>
      <dgm:spPr/>
    </dgm:pt>
    <dgm:pt modelId="{3A9C56BE-F147-44FC-BDED-205FCA9F2A3F}" type="pres">
      <dgm:prSet presAssocID="{E5C1AF69-A30B-4A04-AFDC-9B0693B54C56}" presName="level3hierChild" presStyleCnt="0"/>
      <dgm:spPr/>
    </dgm:pt>
    <dgm:pt modelId="{E5E03827-B750-46B5-A4D4-B9753B7FABD5}" type="pres">
      <dgm:prSet presAssocID="{114E2583-7EA3-4BD2-BA5F-E43377FF135F}" presName="conn2-1" presStyleLbl="parChTrans1D2" presStyleIdx="2" presStyleCnt="8"/>
      <dgm:spPr/>
    </dgm:pt>
    <dgm:pt modelId="{32AED158-57A2-4491-9959-31ECBB445E14}" type="pres">
      <dgm:prSet presAssocID="{114E2583-7EA3-4BD2-BA5F-E43377FF135F}" presName="connTx" presStyleLbl="parChTrans1D2" presStyleIdx="2" presStyleCnt="8"/>
      <dgm:spPr/>
    </dgm:pt>
    <dgm:pt modelId="{D6ED0AD4-18DB-4B2C-84E0-F8B7A33E9BED}" type="pres">
      <dgm:prSet presAssocID="{AAC7ABC5-EAD8-4225-9E15-EFDB34B86086}" presName="root2" presStyleCnt="0"/>
      <dgm:spPr/>
    </dgm:pt>
    <dgm:pt modelId="{14CA73DA-05D6-4FF5-839B-676812D69407}" type="pres">
      <dgm:prSet presAssocID="{AAC7ABC5-EAD8-4225-9E15-EFDB34B86086}" presName="LevelTwoTextNode" presStyleLbl="node2" presStyleIdx="2" presStyleCnt="8" custScaleX="244346">
        <dgm:presLayoutVars>
          <dgm:chPref val="3"/>
        </dgm:presLayoutVars>
      </dgm:prSet>
      <dgm:spPr/>
    </dgm:pt>
    <dgm:pt modelId="{C0631D40-57BB-4B76-930B-84890B718E74}" type="pres">
      <dgm:prSet presAssocID="{AAC7ABC5-EAD8-4225-9E15-EFDB34B86086}" presName="level3hierChild" presStyleCnt="0"/>
      <dgm:spPr/>
    </dgm:pt>
    <dgm:pt modelId="{EEFCD8FB-817C-4E74-B739-0417A3E2AADB}" type="pres">
      <dgm:prSet presAssocID="{FE824815-484A-45F8-B8F7-7A83C8842903}" presName="conn2-1" presStyleLbl="parChTrans1D2" presStyleIdx="3" presStyleCnt="8"/>
      <dgm:spPr/>
    </dgm:pt>
    <dgm:pt modelId="{CC78D565-E38C-4404-8484-032A5BBE38E0}" type="pres">
      <dgm:prSet presAssocID="{FE824815-484A-45F8-B8F7-7A83C8842903}" presName="connTx" presStyleLbl="parChTrans1D2" presStyleIdx="3" presStyleCnt="8"/>
      <dgm:spPr/>
    </dgm:pt>
    <dgm:pt modelId="{249911C6-D193-4E08-8B2B-466DA9198ECC}" type="pres">
      <dgm:prSet presAssocID="{501E1EEF-0CCE-43CC-8068-0EDFA7043560}" presName="root2" presStyleCnt="0"/>
      <dgm:spPr/>
    </dgm:pt>
    <dgm:pt modelId="{2D9D3C05-9990-4A32-A35A-9052ACE091D2}" type="pres">
      <dgm:prSet presAssocID="{501E1EEF-0CCE-43CC-8068-0EDFA7043560}" presName="LevelTwoTextNode" presStyleLbl="node2" presStyleIdx="3" presStyleCnt="8" custScaleX="244346">
        <dgm:presLayoutVars>
          <dgm:chPref val="3"/>
        </dgm:presLayoutVars>
      </dgm:prSet>
      <dgm:spPr/>
    </dgm:pt>
    <dgm:pt modelId="{5390FD14-3839-47E3-8AC2-3CE7489331B0}" type="pres">
      <dgm:prSet presAssocID="{501E1EEF-0CCE-43CC-8068-0EDFA7043560}" presName="level3hierChild" presStyleCnt="0"/>
      <dgm:spPr/>
    </dgm:pt>
    <dgm:pt modelId="{3491522C-A5EE-4AE0-A455-0D6D5C3D10A7}" type="pres">
      <dgm:prSet presAssocID="{4A941B8D-C5AE-4FC8-9FF9-EB7B5B6CA07C}" presName="conn2-1" presStyleLbl="parChTrans1D2" presStyleIdx="4" presStyleCnt="8"/>
      <dgm:spPr/>
    </dgm:pt>
    <dgm:pt modelId="{BADCC345-B696-4AD6-A09B-25A962417546}" type="pres">
      <dgm:prSet presAssocID="{4A941B8D-C5AE-4FC8-9FF9-EB7B5B6CA07C}" presName="connTx" presStyleLbl="parChTrans1D2" presStyleIdx="4" presStyleCnt="8"/>
      <dgm:spPr/>
    </dgm:pt>
    <dgm:pt modelId="{31FFBF70-364F-4E9C-9C18-826819F1FF50}" type="pres">
      <dgm:prSet presAssocID="{94BEACC3-38EB-4BCF-8783-A6C6FD3C2EB2}" presName="root2" presStyleCnt="0"/>
      <dgm:spPr/>
    </dgm:pt>
    <dgm:pt modelId="{5CC36546-B5B1-4EBF-8195-840935E8B7DE}" type="pres">
      <dgm:prSet presAssocID="{94BEACC3-38EB-4BCF-8783-A6C6FD3C2EB2}" presName="LevelTwoTextNode" presStyleLbl="node2" presStyleIdx="4" presStyleCnt="8" custScaleX="244346">
        <dgm:presLayoutVars>
          <dgm:chPref val="3"/>
        </dgm:presLayoutVars>
      </dgm:prSet>
      <dgm:spPr/>
    </dgm:pt>
    <dgm:pt modelId="{53987525-8CD9-4078-AA9C-557D11DFAD94}" type="pres">
      <dgm:prSet presAssocID="{94BEACC3-38EB-4BCF-8783-A6C6FD3C2EB2}" presName="level3hierChild" presStyleCnt="0"/>
      <dgm:spPr/>
    </dgm:pt>
    <dgm:pt modelId="{909E4247-48D2-443D-90B6-10C5F926CA77}" type="pres">
      <dgm:prSet presAssocID="{191E484D-C67D-462F-808A-E8AEE593EC94}" presName="conn2-1" presStyleLbl="parChTrans1D2" presStyleIdx="5" presStyleCnt="8"/>
      <dgm:spPr/>
    </dgm:pt>
    <dgm:pt modelId="{A8B2AA42-6BD1-417C-8ED0-86BDD9A7133F}" type="pres">
      <dgm:prSet presAssocID="{191E484D-C67D-462F-808A-E8AEE593EC94}" presName="connTx" presStyleLbl="parChTrans1D2" presStyleIdx="5" presStyleCnt="8"/>
      <dgm:spPr/>
    </dgm:pt>
    <dgm:pt modelId="{D42AAE29-E38C-4038-A6BE-CC635F2B54A6}" type="pres">
      <dgm:prSet presAssocID="{035DBBB0-DF2D-437C-8BA6-8A327DFA4D49}" presName="root2" presStyleCnt="0"/>
      <dgm:spPr/>
    </dgm:pt>
    <dgm:pt modelId="{45BD73B1-86BB-49A7-8F58-2B8B9FC9A288}" type="pres">
      <dgm:prSet presAssocID="{035DBBB0-DF2D-437C-8BA6-8A327DFA4D49}" presName="LevelTwoTextNode" presStyleLbl="node2" presStyleIdx="5" presStyleCnt="8" custScaleX="244346">
        <dgm:presLayoutVars>
          <dgm:chPref val="3"/>
        </dgm:presLayoutVars>
      </dgm:prSet>
      <dgm:spPr/>
    </dgm:pt>
    <dgm:pt modelId="{452B3E43-2F18-4D90-A5D0-43765121C857}" type="pres">
      <dgm:prSet presAssocID="{035DBBB0-DF2D-437C-8BA6-8A327DFA4D49}" presName="level3hierChild" presStyleCnt="0"/>
      <dgm:spPr/>
    </dgm:pt>
    <dgm:pt modelId="{1884CE55-A0B9-42DF-B56F-CEDBA92026E3}" type="pres">
      <dgm:prSet presAssocID="{CF82ACDF-8815-4173-BBDD-24DAD6FBA8F0}" presName="conn2-1" presStyleLbl="parChTrans1D2" presStyleIdx="6" presStyleCnt="8"/>
      <dgm:spPr/>
    </dgm:pt>
    <dgm:pt modelId="{31290378-9F98-4C84-BBA1-DC431116BE39}" type="pres">
      <dgm:prSet presAssocID="{CF82ACDF-8815-4173-BBDD-24DAD6FBA8F0}" presName="connTx" presStyleLbl="parChTrans1D2" presStyleIdx="6" presStyleCnt="8"/>
      <dgm:spPr/>
    </dgm:pt>
    <dgm:pt modelId="{96BC7D4A-50FE-4B84-87CE-6FE9C5159EBA}" type="pres">
      <dgm:prSet presAssocID="{23F13C71-83F1-4BEB-AD2F-06887240D17E}" presName="root2" presStyleCnt="0"/>
      <dgm:spPr/>
    </dgm:pt>
    <dgm:pt modelId="{23C592AA-76F2-4CF4-83DD-92110E8ED5FD}" type="pres">
      <dgm:prSet presAssocID="{23F13C71-83F1-4BEB-AD2F-06887240D17E}" presName="LevelTwoTextNode" presStyleLbl="node2" presStyleIdx="6" presStyleCnt="8" custScaleX="244346">
        <dgm:presLayoutVars>
          <dgm:chPref val="3"/>
        </dgm:presLayoutVars>
      </dgm:prSet>
      <dgm:spPr/>
    </dgm:pt>
    <dgm:pt modelId="{DAD12195-1F33-4BDF-B639-9D9BB31E7667}" type="pres">
      <dgm:prSet presAssocID="{23F13C71-83F1-4BEB-AD2F-06887240D17E}" presName="level3hierChild" presStyleCnt="0"/>
      <dgm:spPr/>
    </dgm:pt>
    <dgm:pt modelId="{D2891363-3F74-48CF-B5E2-4C260B0076E6}" type="pres">
      <dgm:prSet presAssocID="{31D47A85-EA5F-450B-89E3-DE0D76FA2958}" presName="conn2-1" presStyleLbl="parChTrans1D2" presStyleIdx="7" presStyleCnt="8"/>
      <dgm:spPr/>
    </dgm:pt>
    <dgm:pt modelId="{B8CCB91C-D34E-4CFA-8298-98717B30F74C}" type="pres">
      <dgm:prSet presAssocID="{31D47A85-EA5F-450B-89E3-DE0D76FA2958}" presName="connTx" presStyleLbl="parChTrans1D2" presStyleIdx="7" presStyleCnt="8"/>
      <dgm:spPr/>
    </dgm:pt>
    <dgm:pt modelId="{AE7A136A-C302-48C1-AA11-D556627DA7CB}" type="pres">
      <dgm:prSet presAssocID="{BC4487A9-EC64-4018-9E3C-903B2503A80C}" presName="root2" presStyleCnt="0"/>
      <dgm:spPr/>
    </dgm:pt>
    <dgm:pt modelId="{801243E2-408E-42DA-92CE-D0FEF653A496}" type="pres">
      <dgm:prSet presAssocID="{BC4487A9-EC64-4018-9E3C-903B2503A80C}" presName="LevelTwoTextNode" presStyleLbl="node2" presStyleIdx="7" presStyleCnt="8" custScaleX="244346">
        <dgm:presLayoutVars>
          <dgm:chPref val="3"/>
        </dgm:presLayoutVars>
      </dgm:prSet>
      <dgm:spPr/>
    </dgm:pt>
    <dgm:pt modelId="{C01F37CD-FAD7-46F7-A8A6-3878B36BBF35}" type="pres">
      <dgm:prSet presAssocID="{BC4487A9-EC64-4018-9E3C-903B2503A80C}" presName="level3hierChild" presStyleCnt="0"/>
      <dgm:spPr/>
    </dgm:pt>
  </dgm:ptLst>
  <dgm:cxnLst>
    <dgm:cxn modelId="{61141A00-1A5A-457F-8323-0CCAD0BD0F18}" type="presOf" srcId="{327B46C8-B72C-4737-9B82-9C73FD80D8E3}" destId="{2C54D035-3D06-4890-A647-DAA3FF89D322}" srcOrd="0" destOrd="0" presId="urn:microsoft.com/office/officeart/2008/layout/HorizontalMultiLevelHierarchy"/>
    <dgm:cxn modelId="{D073E704-A372-4248-817D-21732F433DD0}" srcId="{9AA3FA30-C6B3-48D7-AF62-FD160D20B09B}" destId="{23F13C71-83F1-4BEB-AD2F-06887240D17E}" srcOrd="6" destOrd="0" parTransId="{CF82ACDF-8815-4173-BBDD-24DAD6FBA8F0}" sibTransId="{842D6327-C0AD-4290-BA7D-3E0D26F19546}"/>
    <dgm:cxn modelId="{61CAAE3C-6800-4980-AAF6-EF8FCC8A5867}" type="presOf" srcId="{501E1EEF-0CCE-43CC-8068-0EDFA7043560}" destId="{2D9D3C05-9990-4A32-A35A-9052ACE091D2}" srcOrd="0" destOrd="0" presId="urn:microsoft.com/office/officeart/2008/layout/HorizontalMultiLevelHierarchy"/>
    <dgm:cxn modelId="{A74B673E-6761-4A55-954E-368CB56D28B1}" srcId="{9AA3FA30-C6B3-48D7-AF62-FD160D20B09B}" destId="{198290E8-36C3-46FE-A22E-8CEDBD07780C}" srcOrd="0" destOrd="0" parTransId="{FE6E100A-6B80-452B-92AE-066037EBBD31}" sibTransId="{44A37252-497D-4ACB-BC22-83934322A5E1}"/>
    <dgm:cxn modelId="{0200A75D-FF5C-4EA0-A577-929AF4C7550D}" type="presOf" srcId="{94BEACC3-38EB-4BCF-8783-A6C6FD3C2EB2}" destId="{5CC36546-B5B1-4EBF-8195-840935E8B7DE}" srcOrd="0" destOrd="0" presId="urn:microsoft.com/office/officeart/2008/layout/HorizontalMultiLevelHierarchy"/>
    <dgm:cxn modelId="{2720B364-72B4-4EC9-AC59-03336969EAD5}" type="presOf" srcId="{E5C1AF69-A30B-4A04-AFDC-9B0693B54C56}" destId="{4D247B72-BFEB-417E-AE1D-C37BE5EF638C}" srcOrd="0" destOrd="0" presId="urn:microsoft.com/office/officeart/2008/layout/HorizontalMultiLevelHierarchy"/>
    <dgm:cxn modelId="{17481A45-4D33-48C3-8AFE-FC58A22956D2}" type="presOf" srcId="{FE6E100A-6B80-452B-92AE-066037EBBD31}" destId="{1339F832-752D-4A5E-80A2-98E6E7B4990E}" srcOrd="1" destOrd="0" presId="urn:microsoft.com/office/officeart/2008/layout/HorizontalMultiLevelHierarchy"/>
    <dgm:cxn modelId="{10234D65-5FCD-4150-814F-9333C28DE839}" srcId="{9AA3FA30-C6B3-48D7-AF62-FD160D20B09B}" destId="{AAC7ABC5-EAD8-4225-9E15-EFDB34B86086}" srcOrd="2" destOrd="0" parTransId="{114E2583-7EA3-4BD2-BA5F-E43377FF135F}" sibTransId="{22BAA0E7-B044-495B-B95A-D031D0E7B3EE}"/>
    <dgm:cxn modelId="{6BC0E748-2D3D-4C1B-B87F-6A317A1CD174}" type="presOf" srcId="{191E484D-C67D-462F-808A-E8AEE593EC94}" destId="{A8B2AA42-6BD1-417C-8ED0-86BDD9A7133F}" srcOrd="1" destOrd="0" presId="urn:microsoft.com/office/officeart/2008/layout/HorizontalMultiLevelHierarchy"/>
    <dgm:cxn modelId="{6A529D6F-907A-4241-9BB3-017E3E4DC15A}" srcId="{9AA3FA30-C6B3-48D7-AF62-FD160D20B09B}" destId="{E5C1AF69-A30B-4A04-AFDC-9B0693B54C56}" srcOrd="1" destOrd="0" parTransId="{20FDD065-6EFD-460F-85E1-BBBD35226A99}" sibTransId="{EA48ED94-6C1B-4226-85C7-1F19BCCDF813}"/>
    <dgm:cxn modelId="{97EA3D50-D266-449E-AB8E-6BB42917A4BF}" type="presOf" srcId="{4A941B8D-C5AE-4FC8-9FF9-EB7B5B6CA07C}" destId="{3491522C-A5EE-4AE0-A455-0D6D5C3D10A7}" srcOrd="0" destOrd="0" presId="urn:microsoft.com/office/officeart/2008/layout/HorizontalMultiLevelHierarchy"/>
    <dgm:cxn modelId="{3C31037E-C5B0-482A-8E43-4A4044CD538C}" type="presOf" srcId="{198290E8-36C3-46FE-A22E-8CEDBD07780C}" destId="{7A6A656E-6E10-41D9-B817-7EBB2A342544}" srcOrd="0" destOrd="0" presId="urn:microsoft.com/office/officeart/2008/layout/HorizontalMultiLevelHierarchy"/>
    <dgm:cxn modelId="{D74B9080-4B1E-4E9F-BC38-300DABA22C3F}" type="presOf" srcId="{114E2583-7EA3-4BD2-BA5F-E43377FF135F}" destId="{32AED158-57A2-4491-9959-31ECBB445E14}" srcOrd="1" destOrd="0" presId="urn:microsoft.com/office/officeart/2008/layout/HorizontalMultiLevelHierarchy"/>
    <dgm:cxn modelId="{00477A83-60FC-44F8-B142-0C634ADD2BED}" type="presOf" srcId="{FE824815-484A-45F8-B8F7-7A83C8842903}" destId="{EEFCD8FB-817C-4E74-B739-0417A3E2AADB}" srcOrd="0" destOrd="0" presId="urn:microsoft.com/office/officeart/2008/layout/HorizontalMultiLevelHierarchy"/>
    <dgm:cxn modelId="{60E2D887-1139-43D0-A99B-EB8D177BC5E9}" type="presOf" srcId="{CF82ACDF-8815-4173-BBDD-24DAD6FBA8F0}" destId="{31290378-9F98-4C84-BBA1-DC431116BE39}" srcOrd="1" destOrd="0" presId="urn:microsoft.com/office/officeart/2008/layout/HorizontalMultiLevelHierarchy"/>
    <dgm:cxn modelId="{823C0A8C-7193-4B18-81D0-75007C864B70}" type="presOf" srcId="{AAC7ABC5-EAD8-4225-9E15-EFDB34B86086}" destId="{14CA73DA-05D6-4FF5-839B-676812D69407}" srcOrd="0" destOrd="0" presId="urn:microsoft.com/office/officeart/2008/layout/HorizontalMultiLevelHierarchy"/>
    <dgm:cxn modelId="{42D52D9E-D5EA-4E9D-8892-B46068B61366}" type="presOf" srcId="{9AA3FA30-C6B3-48D7-AF62-FD160D20B09B}" destId="{ADC3D3E6-07C9-4E52-9EE6-0AE18244DDFB}" srcOrd="0" destOrd="0" presId="urn:microsoft.com/office/officeart/2008/layout/HorizontalMultiLevelHierarchy"/>
    <dgm:cxn modelId="{511334AB-5410-4C7D-95F4-9303E76E129D}" type="presOf" srcId="{20FDD065-6EFD-460F-85E1-BBBD35226A99}" destId="{44DCAF68-612F-4328-9F5A-8B31BEBE0B84}" srcOrd="1" destOrd="0" presId="urn:microsoft.com/office/officeart/2008/layout/HorizontalMultiLevelHierarchy"/>
    <dgm:cxn modelId="{F7D856AD-7497-4638-AB42-8C3DDD802C47}" type="presOf" srcId="{31D47A85-EA5F-450B-89E3-DE0D76FA2958}" destId="{D2891363-3F74-48CF-B5E2-4C260B0076E6}" srcOrd="0" destOrd="0" presId="urn:microsoft.com/office/officeart/2008/layout/HorizontalMultiLevelHierarchy"/>
    <dgm:cxn modelId="{B76F96AD-723E-458C-8242-FE1AA1A75964}" type="presOf" srcId="{4A941B8D-C5AE-4FC8-9FF9-EB7B5B6CA07C}" destId="{BADCC345-B696-4AD6-A09B-25A962417546}" srcOrd="1" destOrd="0" presId="urn:microsoft.com/office/officeart/2008/layout/HorizontalMultiLevelHierarchy"/>
    <dgm:cxn modelId="{0C51E6B1-A7BD-48EF-B21C-52FC8B4DF5F7}" type="presOf" srcId="{23F13C71-83F1-4BEB-AD2F-06887240D17E}" destId="{23C592AA-76F2-4CF4-83DD-92110E8ED5FD}" srcOrd="0" destOrd="0" presId="urn:microsoft.com/office/officeart/2008/layout/HorizontalMultiLevelHierarchy"/>
    <dgm:cxn modelId="{A254B9B6-D540-468A-BE6E-5B2A3DBED910}" srcId="{327B46C8-B72C-4737-9B82-9C73FD80D8E3}" destId="{9AA3FA30-C6B3-48D7-AF62-FD160D20B09B}" srcOrd="0" destOrd="0" parTransId="{E7D3A34F-698C-4456-95C7-894AFFF4C042}" sibTransId="{1CD05241-0D61-4177-A67A-321FAB7EE7F9}"/>
    <dgm:cxn modelId="{A9D518BF-5F6D-4907-BAEB-AF50FF2274C2}" type="presOf" srcId="{FE824815-484A-45F8-B8F7-7A83C8842903}" destId="{CC78D565-E38C-4404-8484-032A5BBE38E0}" srcOrd="1" destOrd="0" presId="urn:microsoft.com/office/officeart/2008/layout/HorizontalMultiLevelHierarchy"/>
    <dgm:cxn modelId="{937D7CBF-7CAC-4C06-A48E-63530DFB2378}" type="presOf" srcId="{035DBBB0-DF2D-437C-8BA6-8A327DFA4D49}" destId="{45BD73B1-86BB-49A7-8F58-2B8B9FC9A288}" srcOrd="0" destOrd="0" presId="urn:microsoft.com/office/officeart/2008/layout/HorizontalMultiLevelHierarchy"/>
    <dgm:cxn modelId="{F161C4DA-5005-4A6E-A60B-12B16994A5A9}" srcId="{9AA3FA30-C6B3-48D7-AF62-FD160D20B09B}" destId="{BC4487A9-EC64-4018-9E3C-903B2503A80C}" srcOrd="7" destOrd="0" parTransId="{31D47A85-EA5F-450B-89E3-DE0D76FA2958}" sibTransId="{F8A44C32-AEA4-464C-B006-FFD958AEAFFE}"/>
    <dgm:cxn modelId="{A2550FDD-2C11-4DA1-8A8E-D34D57E98F6B}" type="presOf" srcId="{FE6E100A-6B80-452B-92AE-066037EBBD31}" destId="{6907E713-008B-4578-B6A0-93B5DB535740}" srcOrd="0" destOrd="0" presId="urn:microsoft.com/office/officeart/2008/layout/HorizontalMultiLevelHierarchy"/>
    <dgm:cxn modelId="{FA82CDDF-7241-4086-9493-5BE5CB808008}" srcId="{9AA3FA30-C6B3-48D7-AF62-FD160D20B09B}" destId="{501E1EEF-0CCE-43CC-8068-0EDFA7043560}" srcOrd="3" destOrd="0" parTransId="{FE824815-484A-45F8-B8F7-7A83C8842903}" sibTransId="{02563597-B834-4F58-B64B-7816D2DF7829}"/>
    <dgm:cxn modelId="{0A15CAE3-C4E6-49CC-995D-92CE2C357950}" type="presOf" srcId="{CF82ACDF-8815-4173-BBDD-24DAD6FBA8F0}" destId="{1884CE55-A0B9-42DF-B56F-CEDBA92026E3}" srcOrd="0" destOrd="0" presId="urn:microsoft.com/office/officeart/2008/layout/HorizontalMultiLevelHierarchy"/>
    <dgm:cxn modelId="{56AE53E7-88F3-4220-87A6-11B3F89674C3}" type="presOf" srcId="{114E2583-7EA3-4BD2-BA5F-E43377FF135F}" destId="{E5E03827-B750-46B5-A4D4-B9753B7FABD5}" srcOrd="0" destOrd="0" presId="urn:microsoft.com/office/officeart/2008/layout/HorizontalMultiLevelHierarchy"/>
    <dgm:cxn modelId="{65615FED-EE2E-4546-B19A-18E7F9AB47DB}" type="presOf" srcId="{20FDD065-6EFD-460F-85E1-BBBD35226A99}" destId="{5C06764C-E6FA-4089-B382-790EC8A806EF}" srcOrd="0" destOrd="0" presId="urn:microsoft.com/office/officeart/2008/layout/HorizontalMultiLevelHierarchy"/>
    <dgm:cxn modelId="{BFA234F0-84A8-4F29-B420-86CF47A46339}" type="presOf" srcId="{BC4487A9-EC64-4018-9E3C-903B2503A80C}" destId="{801243E2-408E-42DA-92CE-D0FEF653A496}" srcOrd="0" destOrd="0" presId="urn:microsoft.com/office/officeart/2008/layout/HorizontalMultiLevelHierarchy"/>
    <dgm:cxn modelId="{5A6C83F3-DE4E-4BA1-82A0-21857DA57943}" srcId="{9AA3FA30-C6B3-48D7-AF62-FD160D20B09B}" destId="{94BEACC3-38EB-4BCF-8783-A6C6FD3C2EB2}" srcOrd="4" destOrd="0" parTransId="{4A941B8D-C5AE-4FC8-9FF9-EB7B5B6CA07C}" sibTransId="{1E9BDC39-276C-4EB0-9A48-7A3F7DFE1BB8}"/>
    <dgm:cxn modelId="{53D008F5-8BB7-42FB-8C89-D11DC7E1775B}" type="presOf" srcId="{191E484D-C67D-462F-808A-E8AEE593EC94}" destId="{909E4247-48D2-443D-90B6-10C5F926CA77}" srcOrd="0" destOrd="0" presId="urn:microsoft.com/office/officeart/2008/layout/HorizontalMultiLevelHierarchy"/>
    <dgm:cxn modelId="{6704F7F9-BA17-497F-994D-A31EA987363C}" type="presOf" srcId="{31D47A85-EA5F-450B-89E3-DE0D76FA2958}" destId="{B8CCB91C-D34E-4CFA-8298-98717B30F74C}" srcOrd="1" destOrd="0" presId="urn:microsoft.com/office/officeart/2008/layout/HorizontalMultiLevelHierarchy"/>
    <dgm:cxn modelId="{FB128FFD-3D55-4CA3-BE39-5A4CD6A3070E}" srcId="{9AA3FA30-C6B3-48D7-AF62-FD160D20B09B}" destId="{035DBBB0-DF2D-437C-8BA6-8A327DFA4D49}" srcOrd="5" destOrd="0" parTransId="{191E484D-C67D-462F-808A-E8AEE593EC94}" sibTransId="{57F5BC66-27DA-4DEC-BAFB-E1DCE77BB3AE}"/>
    <dgm:cxn modelId="{94764CD3-D692-44FD-9F47-73CF19FCE6F9}" type="presParOf" srcId="{2C54D035-3D06-4890-A647-DAA3FF89D322}" destId="{7787104A-9BEF-455D-BF84-38DCD88CCB32}" srcOrd="0" destOrd="0" presId="urn:microsoft.com/office/officeart/2008/layout/HorizontalMultiLevelHierarchy"/>
    <dgm:cxn modelId="{63B8DDE1-DA1A-4AD7-9EDB-085E431C6BBA}" type="presParOf" srcId="{7787104A-9BEF-455D-BF84-38DCD88CCB32}" destId="{ADC3D3E6-07C9-4E52-9EE6-0AE18244DDFB}" srcOrd="0" destOrd="0" presId="urn:microsoft.com/office/officeart/2008/layout/HorizontalMultiLevelHierarchy"/>
    <dgm:cxn modelId="{B5F63AAC-74E4-4905-B67F-16C55CD05B8A}" type="presParOf" srcId="{7787104A-9BEF-455D-BF84-38DCD88CCB32}" destId="{3156C1AD-E87E-4715-997D-53FB1B0F4B97}" srcOrd="1" destOrd="0" presId="urn:microsoft.com/office/officeart/2008/layout/HorizontalMultiLevelHierarchy"/>
    <dgm:cxn modelId="{3E1A9D24-993D-4257-8F97-F77129738F40}" type="presParOf" srcId="{3156C1AD-E87E-4715-997D-53FB1B0F4B97}" destId="{6907E713-008B-4578-B6A0-93B5DB535740}" srcOrd="0" destOrd="0" presId="urn:microsoft.com/office/officeart/2008/layout/HorizontalMultiLevelHierarchy"/>
    <dgm:cxn modelId="{9FC345AF-FA33-489B-BC4F-53BAE65D56F3}" type="presParOf" srcId="{6907E713-008B-4578-B6A0-93B5DB535740}" destId="{1339F832-752D-4A5E-80A2-98E6E7B4990E}" srcOrd="0" destOrd="0" presId="urn:microsoft.com/office/officeart/2008/layout/HorizontalMultiLevelHierarchy"/>
    <dgm:cxn modelId="{6039EB38-0397-4A10-BC4B-FB0ED126F9DD}" type="presParOf" srcId="{3156C1AD-E87E-4715-997D-53FB1B0F4B97}" destId="{67A2A1EE-88D5-4964-A21E-96DBC28C678E}" srcOrd="1" destOrd="0" presId="urn:microsoft.com/office/officeart/2008/layout/HorizontalMultiLevelHierarchy"/>
    <dgm:cxn modelId="{B21942AC-9149-4928-B0EB-BAC20A65A2EA}" type="presParOf" srcId="{67A2A1EE-88D5-4964-A21E-96DBC28C678E}" destId="{7A6A656E-6E10-41D9-B817-7EBB2A342544}" srcOrd="0" destOrd="0" presId="urn:microsoft.com/office/officeart/2008/layout/HorizontalMultiLevelHierarchy"/>
    <dgm:cxn modelId="{476448DF-F1FB-447F-9676-D84CD01AFD36}" type="presParOf" srcId="{67A2A1EE-88D5-4964-A21E-96DBC28C678E}" destId="{3B7472CC-67CB-4994-9DBE-3E8E325284C3}" srcOrd="1" destOrd="0" presId="urn:microsoft.com/office/officeart/2008/layout/HorizontalMultiLevelHierarchy"/>
    <dgm:cxn modelId="{C79026E4-034A-4CD1-B96C-65DB0A1C076C}" type="presParOf" srcId="{3156C1AD-E87E-4715-997D-53FB1B0F4B97}" destId="{5C06764C-E6FA-4089-B382-790EC8A806EF}" srcOrd="2" destOrd="0" presId="urn:microsoft.com/office/officeart/2008/layout/HorizontalMultiLevelHierarchy"/>
    <dgm:cxn modelId="{958E74C7-E4E5-41CB-965D-5C48ACAD20E1}" type="presParOf" srcId="{5C06764C-E6FA-4089-B382-790EC8A806EF}" destId="{44DCAF68-612F-4328-9F5A-8B31BEBE0B84}" srcOrd="0" destOrd="0" presId="urn:microsoft.com/office/officeart/2008/layout/HorizontalMultiLevelHierarchy"/>
    <dgm:cxn modelId="{C76CA2E1-EAB9-4C65-ACA4-B12C5BD602CF}" type="presParOf" srcId="{3156C1AD-E87E-4715-997D-53FB1B0F4B97}" destId="{C7C02835-BA85-4E53-AEE0-B3E01D217902}" srcOrd="3" destOrd="0" presId="urn:microsoft.com/office/officeart/2008/layout/HorizontalMultiLevelHierarchy"/>
    <dgm:cxn modelId="{40A3A3F9-B745-4C21-B544-B872E576E79E}" type="presParOf" srcId="{C7C02835-BA85-4E53-AEE0-B3E01D217902}" destId="{4D247B72-BFEB-417E-AE1D-C37BE5EF638C}" srcOrd="0" destOrd="0" presId="urn:microsoft.com/office/officeart/2008/layout/HorizontalMultiLevelHierarchy"/>
    <dgm:cxn modelId="{7C7F941D-F9E7-4B2D-8B6A-42CD2375375F}" type="presParOf" srcId="{C7C02835-BA85-4E53-AEE0-B3E01D217902}" destId="{3A9C56BE-F147-44FC-BDED-205FCA9F2A3F}" srcOrd="1" destOrd="0" presId="urn:microsoft.com/office/officeart/2008/layout/HorizontalMultiLevelHierarchy"/>
    <dgm:cxn modelId="{D06D3B00-280A-41A5-9807-1631E76EB8AA}" type="presParOf" srcId="{3156C1AD-E87E-4715-997D-53FB1B0F4B97}" destId="{E5E03827-B750-46B5-A4D4-B9753B7FABD5}" srcOrd="4" destOrd="0" presId="urn:microsoft.com/office/officeart/2008/layout/HorizontalMultiLevelHierarchy"/>
    <dgm:cxn modelId="{06B5E011-B329-4251-AE68-CD1CA52A1534}" type="presParOf" srcId="{E5E03827-B750-46B5-A4D4-B9753B7FABD5}" destId="{32AED158-57A2-4491-9959-31ECBB445E14}" srcOrd="0" destOrd="0" presId="urn:microsoft.com/office/officeart/2008/layout/HorizontalMultiLevelHierarchy"/>
    <dgm:cxn modelId="{FC1E2A3A-E6A7-4016-8C53-8152D824955D}" type="presParOf" srcId="{3156C1AD-E87E-4715-997D-53FB1B0F4B97}" destId="{D6ED0AD4-18DB-4B2C-84E0-F8B7A33E9BED}" srcOrd="5" destOrd="0" presId="urn:microsoft.com/office/officeart/2008/layout/HorizontalMultiLevelHierarchy"/>
    <dgm:cxn modelId="{F6D942D6-BEEA-464C-85C3-EA2599627AFD}" type="presParOf" srcId="{D6ED0AD4-18DB-4B2C-84E0-F8B7A33E9BED}" destId="{14CA73DA-05D6-4FF5-839B-676812D69407}" srcOrd="0" destOrd="0" presId="urn:microsoft.com/office/officeart/2008/layout/HorizontalMultiLevelHierarchy"/>
    <dgm:cxn modelId="{22B377C3-1F16-4584-9B0E-CA3F295E5E9C}" type="presParOf" srcId="{D6ED0AD4-18DB-4B2C-84E0-F8B7A33E9BED}" destId="{C0631D40-57BB-4B76-930B-84890B718E74}" srcOrd="1" destOrd="0" presId="urn:microsoft.com/office/officeart/2008/layout/HorizontalMultiLevelHierarchy"/>
    <dgm:cxn modelId="{B9E31C83-E830-4FAD-BEDD-833606B6FA19}" type="presParOf" srcId="{3156C1AD-E87E-4715-997D-53FB1B0F4B97}" destId="{EEFCD8FB-817C-4E74-B739-0417A3E2AADB}" srcOrd="6" destOrd="0" presId="urn:microsoft.com/office/officeart/2008/layout/HorizontalMultiLevelHierarchy"/>
    <dgm:cxn modelId="{207555F0-53A2-4D4A-B9B2-B6FB0F07366D}" type="presParOf" srcId="{EEFCD8FB-817C-4E74-B739-0417A3E2AADB}" destId="{CC78D565-E38C-4404-8484-032A5BBE38E0}" srcOrd="0" destOrd="0" presId="urn:microsoft.com/office/officeart/2008/layout/HorizontalMultiLevelHierarchy"/>
    <dgm:cxn modelId="{62E2E0F8-C727-4D20-B67A-13A63EA00E6E}" type="presParOf" srcId="{3156C1AD-E87E-4715-997D-53FB1B0F4B97}" destId="{249911C6-D193-4E08-8B2B-466DA9198ECC}" srcOrd="7" destOrd="0" presId="urn:microsoft.com/office/officeart/2008/layout/HorizontalMultiLevelHierarchy"/>
    <dgm:cxn modelId="{231F8330-E320-42BD-AD9B-502E79A4B6C9}" type="presParOf" srcId="{249911C6-D193-4E08-8B2B-466DA9198ECC}" destId="{2D9D3C05-9990-4A32-A35A-9052ACE091D2}" srcOrd="0" destOrd="0" presId="urn:microsoft.com/office/officeart/2008/layout/HorizontalMultiLevelHierarchy"/>
    <dgm:cxn modelId="{28E4305C-51A2-4F0B-AE0E-3149F0BB04AF}" type="presParOf" srcId="{249911C6-D193-4E08-8B2B-466DA9198ECC}" destId="{5390FD14-3839-47E3-8AC2-3CE7489331B0}" srcOrd="1" destOrd="0" presId="urn:microsoft.com/office/officeart/2008/layout/HorizontalMultiLevelHierarchy"/>
    <dgm:cxn modelId="{4910B982-5A6A-49C1-B720-2792FF539BB3}" type="presParOf" srcId="{3156C1AD-E87E-4715-997D-53FB1B0F4B97}" destId="{3491522C-A5EE-4AE0-A455-0D6D5C3D10A7}" srcOrd="8" destOrd="0" presId="urn:microsoft.com/office/officeart/2008/layout/HorizontalMultiLevelHierarchy"/>
    <dgm:cxn modelId="{6B6EDD73-6E3F-4352-8FCC-5987C230F44F}" type="presParOf" srcId="{3491522C-A5EE-4AE0-A455-0D6D5C3D10A7}" destId="{BADCC345-B696-4AD6-A09B-25A962417546}" srcOrd="0" destOrd="0" presId="urn:microsoft.com/office/officeart/2008/layout/HorizontalMultiLevelHierarchy"/>
    <dgm:cxn modelId="{E55423B2-75BD-401A-92F4-17D378BA58B9}" type="presParOf" srcId="{3156C1AD-E87E-4715-997D-53FB1B0F4B97}" destId="{31FFBF70-364F-4E9C-9C18-826819F1FF50}" srcOrd="9" destOrd="0" presId="urn:microsoft.com/office/officeart/2008/layout/HorizontalMultiLevelHierarchy"/>
    <dgm:cxn modelId="{E166264B-5089-4399-A68F-7D62761B685E}" type="presParOf" srcId="{31FFBF70-364F-4E9C-9C18-826819F1FF50}" destId="{5CC36546-B5B1-4EBF-8195-840935E8B7DE}" srcOrd="0" destOrd="0" presId="urn:microsoft.com/office/officeart/2008/layout/HorizontalMultiLevelHierarchy"/>
    <dgm:cxn modelId="{0B0B8FD7-39A3-45EC-8E20-61C0D68DB6B3}" type="presParOf" srcId="{31FFBF70-364F-4E9C-9C18-826819F1FF50}" destId="{53987525-8CD9-4078-AA9C-557D11DFAD94}" srcOrd="1" destOrd="0" presId="urn:microsoft.com/office/officeart/2008/layout/HorizontalMultiLevelHierarchy"/>
    <dgm:cxn modelId="{C67E8C13-0880-4606-864F-B4602F1A6655}" type="presParOf" srcId="{3156C1AD-E87E-4715-997D-53FB1B0F4B97}" destId="{909E4247-48D2-443D-90B6-10C5F926CA77}" srcOrd="10" destOrd="0" presId="urn:microsoft.com/office/officeart/2008/layout/HorizontalMultiLevelHierarchy"/>
    <dgm:cxn modelId="{3E79C47E-D1A7-440C-A2E1-A8BC2A76177C}" type="presParOf" srcId="{909E4247-48D2-443D-90B6-10C5F926CA77}" destId="{A8B2AA42-6BD1-417C-8ED0-86BDD9A7133F}" srcOrd="0" destOrd="0" presId="urn:microsoft.com/office/officeart/2008/layout/HorizontalMultiLevelHierarchy"/>
    <dgm:cxn modelId="{AC5CBECA-0511-48AC-8ECD-B12A1417E0C5}" type="presParOf" srcId="{3156C1AD-E87E-4715-997D-53FB1B0F4B97}" destId="{D42AAE29-E38C-4038-A6BE-CC635F2B54A6}" srcOrd="11" destOrd="0" presId="urn:microsoft.com/office/officeart/2008/layout/HorizontalMultiLevelHierarchy"/>
    <dgm:cxn modelId="{B5E033FF-F346-45E0-A804-327E920CFD12}" type="presParOf" srcId="{D42AAE29-E38C-4038-A6BE-CC635F2B54A6}" destId="{45BD73B1-86BB-49A7-8F58-2B8B9FC9A288}" srcOrd="0" destOrd="0" presId="urn:microsoft.com/office/officeart/2008/layout/HorizontalMultiLevelHierarchy"/>
    <dgm:cxn modelId="{677B9EE5-6AD9-464F-AD51-087C4C9AB5BD}" type="presParOf" srcId="{D42AAE29-E38C-4038-A6BE-CC635F2B54A6}" destId="{452B3E43-2F18-4D90-A5D0-43765121C857}" srcOrd="1" destOrd="0" presId="urn:microsoft.com/office/officeart/2008/layout/HorizontalMultiLevelHierarchy"/>
    <dgm:cxn modelId="{E3118AE1-18F0-4841-A0F4-DFCC46D1DBAF}" type="presParOf" srcId="{3156C1AD-E87E-4715-997D-53FB1B0F4B97}" destId="{1884CE55-A0B9-42DF-B56F-CEDBA92026E3}" srcOrd="12" destOrd="0" presId="urn:microsoft.com/office/officeart/2008/layout/HorizontalMultiLevelHierarchy"/>
    <dgm:cxn modelId="{BB8CDF3C-9477-48ED-92DB-3007B3523C37}" type="presParOf" srcId="{1884CE55-A0B9-42DF-B56F-CEDBA92026E3}" destId="{31290378-9F98-4C84-BBA1-DC431116BE39}" srcOrd="0" destOrd="0" presId="urn:microsoft.com/office/officeart/2008/layout/HorizontalMultiLevelHierarchy"/>
    <dgm:cxn modelId="{C0645A4B-FC2C-4654-B4B3-C50C80120018}" type="presParOf" srcId="{3156C1AD-E87E-4715-997D-53FB1B0F4B97}" destId="{96BC7D4A-50FE-4B84-87CE-6FE9C5159EBA}" srcOrd="13" destOrd="0" presId="urn:microsoft.com/office/officeart/2008/layout/HorizontalMultiLevelHierarchy"/>
    <dgm:cxn modelId="{4E05D4CF-0EB8-4BBB-A638-6AA30CA38CE5}" type="presParOf" srcId="{96BC7D4A-50FE-4B84-87CE-6FE9C5159EBA}" destId="{23C592AA-76F2-4CF4-83DD-92110E8ED5FD}" srcOrd="0" destOrd="0" presId="urn:microsoft.com/office/officeart/2008/layout/HorizontalMultiLevelHierarchy"/>
    <dgm:cxn modelId="{B0145AFD-E4A1-44C5-B375-71AE6C799408}" type="presParOf" srcId="{96BC7D4A-50FE-4B84-87CE-6FE9C5159EBA}" destId="{DAD12195-1F33-4BDF-B639-9D9BB31E7667}" srcOrd="1" destOrd="0" presId="urn:microsoft.com/office/officeart/2008/layout/HorizontalMultiLevelHierarchy"/>
    <dgm:cxn modelId="{87B80CF2-804B-4829-9623-FD006BBDE23F}" type="presParOf" srcId="{3156C1AD-E87E-4715-997D-53FB1B0F4B97}" destId="{D2891363-3F74-48CF-B5E2-4C260B0076E6}" srcOrd="14" destOrd="0" presId="urn:microsoft.com/office/officeart/2008/layout/HorizontalMultiLevelHierarchy"/>
    <dgm:cxn modelId="{958C0A2B-6939-493F-BE34-5F34ED98533D}" type="presParOf" srcId="{D2891363-3F74-48CF-B5E2-4C260B0076E6}" destId="{B8CCB91C-D34E-4CFA-8298-98717B30F74C}" srcOrd="0" destOrd="0" presId="urn:microsoft.com/office/officeart/2008/layout/HorizontalMultiLevelHierarchy"/>
    <dgm:cxn modelId="{4C7B53B6-E13A-4AEE-BD54-E89F6BF0CEB8}" type="presParOf" srcId="{3156C1AD-E87E-4715-997D-53FB1B0F4B97}" destId="{AE7A136A-C302-48C1-AA11-D556627DA7CB}" srcOrd="15" destOrd="0" presId="urn:microsoft.com/office/officeart/2008/layout/HorizontalMultiLevelHierarchy"/>
    <dgm:cxn modelId="{878195E7-EAE8-4CE9-81DA-42DBEE904632}" type="presParOf" srcId="{AE7A136A-C302-48C1-AA11-D556627DA7CB}" destId="{801243E2-408E-42DA-92CE-D0FEF653A496}" srcOrd="0" destOrd="0" presId="urn:microsoft.com/office/officeart/2008/layout/HorizontalMultiLevelHierarchy"/>
    <dgm:cxn modelId="{C3361ADF-2177-459C-B44A-BD18D5B942D1}" type="presParOf" srcId="{AE7A136A-C302-48C1-AA11-D556627DA7CB}" destId="{C01F37CD-FAD7-46F7-A8A6-3878B36BBF3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6432C5-418C-4651-9F4B-AF86AE817CFF}"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IN"/>
        </a:p>
      </dgm:t>
    </dgm:pt>
    <dgm:pt modelId="{F11C4068-8593-49CC-AC66-866B6B3A4CC9}">
      <dgm:prSet phldrT="[Text]"/>
      <dgm:spPr/>
      <dgm:t>
        <a:bodyPr/>
        <a:lstStyle/>
        <a:p>
          <a:r>
            <a:rPr lang="en-GB"/>
            <a:t>Corporates and primary dealers (PDs)</a:t>
          </a:r>
          <a:endParaRPr lang="en-IN"/>
        </a:p>
      </dgm:t>
    </dgm:pt>
    <dgm:pt modelId="{EB755EF5-FE2E-41EB-8B39-B226CBA8CA9A}" type="parTrans" cxnId="{AEACC484-0186-4AE6-A0FC-CC2818147407}">
      <dgm:prSet/>
      <dgm:spPr/>
      <dgm:t>
        <a:bodyPr/>
        <a:lstStyle/>
        <a:p>
          <a:endParaRPr lang="en-IN"/>
        </a:p>
      </dgm:t>
    </dgm:pt>
    <dgm:pt modelId="{4D73F8A4-6011-4318-B9D4-1A5DC0156F4C}" type="sibTrans" cxnId="{AEACC484-0186-4AE6-A0FC-CC2818147407}">
      <dgm:prSet/>
      <dgm:spPr/>
      <dgm:t>
        <a:bodyPr/>
        <a:lstStyle/>
        <a:p>
          <a:endParaRPr lang="en-IN"/>
        </a:p>
      </dgm:t>
    </dgm:pt>
    <dgm:pt modelId="{15FA5E69-B0BE-4471-8222-BAA057D62CDB}">
      <dgm:prSet/>
      <dgm:spPr/>
      <dgm:t>
        <a:bodyPr/>
        <a:lstStyle/>
        <a:p>
          <a:pPr>
            <a:buFont typeface="Symbol" panose="05050102010706020507" pitchFamily="18" charset="2"/>
            <a:buChar char=""/>
          </a:pPr>
          <a:r>
            <a:rPr lang="en-GB"/>
            <a:t>All-India financial institutions (FIS)</a:t>
          </a:r>
          <a:endParaRPr lang="en-IN"/>
        </a:p>
      </dgm:t>
    </dgm:pt>
    <dgm:pt modelId="{5B22BB5D-B3A9-4B90-A4A9-916B4366B404}" type="parTrans" cxnId="{D25C163F-7B5C-43F9-B2AF-4DEDA4262853}">
      <dgm:prSet/>
      <dgm:spPr/>
      <dgm:t>
        <a:bodyPr/>
        <a:lstStyle/>
        <a:p>
          <a:endParaRPr lang="en-IN"/>
        </a:p>
      </dgm:t>
    </dgm:pt>
    <dgm:pt modelId="{3838C463-66ED-4077-9E59-48921F2F1EEB}" type="sibTrans" cxnId="{D25C163F-7B5C-43F9-B2AF-4DEDA4262853}">
      <dgm:prSet/>
      <dgm:spPr/>
      <dgm:t>
        <a:bodyPr/>
        <a:lstStyle/>
        <a:p>
          <a:endParaRPr lang="en-IN"/>
        </a:p>
      </dgm:t>
    </dgm:pt>
    <dgm:pt modelId="{F13CE443-CF90-406B-98EE-3B9EB3A51D80}" type="pres">
      <dgm:prSet presAssocID="{A26432C5-418C-4651-9F4B-AF86AE817CFF}" presName="compositeShape" presStyleCnt="0">
        <dgm:presLayoutVars>
          <dgm:chMax val="2"/>
          <dgm:dir/>
          <dgm:resizeHandles val="exact"/>
        </dgm:presLayoutVars>
      </dgm:prSet>
      <dgm:spPr/>
    </dgm:pt>
    <dgm:pt modelId="{B45A8EB6-0E66-4533-9AE7-9E86FD23B6EF}" type="pres">
      <dgm:prSet presAssocID="{A26432C5-418C-4651-9F4B-AF86AE817CFF}" presName="ribbon" presStyleLbl="node1" presStyleIdx="0" presStyleCnt="1"/>
      <dgm:spPr/>
    </dgm:pt>
    <dgm:pt modelId="{7424F440-A013-47EE-872E-ACBA041C2A86}" type="pres">
      <dgm:prSet presAssocID="{A26432C5-418C-4651-9F4B-AF86AE817CFF}" presName="leftArrowText" presStyleLbl="node1" presStyleIdx="0" presStyleCnt="1">
        <dgm:presLayoutVars>
          <dgm:chMax val="0"/>
          <dgm:bulletEnabled val="1"/>
        </dgm:presLayoutVars>
      </dgm:prSet>
      <dgm:spPr/>
    </dgm:pt>
    <dgm:pt modelId="{2D64612A-5FF8-432F-A39A-CDADC7E0B969}" type="pres">
      <dgm:prSet presAssocID="{A26432C5-418C-4651-9F4B-AF86AE817CFF}" presName="rightArrowText" presStyleLbl="node1" presStyleIdx="0" presStyleCnt="1">
        <dgm:presLayoutVars>
          <dgm:chMax val="0"/>
          <dgm:bulletEnabled val="1"/>
        </dgm:presLayoutVars>
      </dgm:prSet>
      <dgm:spPr/>
    </dgm:pt>
  </dgm:ptLst>
  <dgm:cxnLst>
    <dgm:cxn modelId="{7BDDC50E-B7AC-4135-B4D7-4718F339D222}" type="presOf" srcId="{F11C4068-8593-49CC-AC66-866B6B3A4CC9}" destId="{7424F440-A013-47EE-872E-ACBA041C2A86}" srcOrd="0" destOrd="0" presId="urn:microsoft.com/office/officeart/2005/8/layout/arrow6"/>
    <dgm:cxn modelId="{D25C163F-7B5C-43F9-B2AF-4DEDA4262853}" srcId="{A26432C5-418C-4651-9F4B-AF86AE817CFF}" destId="{15FA5E69-B0BE-4471-8222-BAA057D62CDB}" srcOrd="1" destOrd="0" parTransId="{5B22BB5D-B3A9-4B90-A4A9-916B4366B404}" sibTransId="{3838C463-66ED-4077-9E59-48921F2F1EEB}"/>
    <dgm:cxn modelId="{AEACC484-0186-4AE6-A0FC-CC2818147407}" srcId="{A26432C5-418C-4651-9F4B-AF86AE817CFF}" destId="{F11C4068-8593-49CC-AC66-866B6B3A4CC9}" srcOrd="0" destOrd="0" parTransId="{EB755EF5-FE2E-41EB-8B39-B226CBA8CA9A}" sibTransId="{4D73F8A4-6011-4318-B9D4-1A5DC0156F4C}"/>
    <dgm:cxn modelId="{97E968AC-EEDE-4C74-9AAD-F07DF633F3B2}" type="presOf" srcId="{15FA5E69-B0BE-4471-8222-BAA057D62CDB}" destId="{2D64612A-5FF8-432F-A39A-CDADC7E0B969}" srcOrd="0" destOrd="0" presId="urn:microsoft.com/office/officeart/2005/8/layout/arrow6"/>
    <dgm:cxn modelId="{1A219FF6-436C-49AA-8677-B613B62582EC}" type="presOf" srcId="{A26432C5-418C-4651-9F4B-AF86AE817CFF}" destId="{F13CE443-CF90-406B-98EE-3B9EB3A51D80}" srcOrd="0" destOrd="0" presId="urn:microsoft.com/office/officeart/2005/8/layout/arrow6"/>
    <dgm:cxn modelId="{230E5A2F-123C-41C6-B249-B3429AE15369}" type="presParOf" srcId="{F13CE443-CF90-406B-98EE-3B9EB3A51D80}" destId="{B45A8EB6-0E66-4533-9AE7-9E86FD23B6EF}" srcOrd="0" destOrd="0" presId="urn:microsoft.com/office/officeart/2005/8/layout/arrow6"/>
    <dgm:cxn modelId="{1594CDDC-B657-4235-A3F7-C39135FBB49E}" type="presParOf" srcId="{F13CE443-CF90-406B-98EE-3B9EB3A51D80}" destId="{7424F440-A013-47EE-872E-ACBA041C2A86}" srcOrd="1" destOrd="0" presId="urn:microsoft.com/office/officeart/2005/8/layout/arrow6"/>
    <dgm:cxn modelId="{57E7F2F0-0231-4E55-B8E1-AF920EF417AD}" type="presParOf" srcId="{F13CE443-CF90-406B-98EE-3B9EB3A51D80}" destId="{2D64612A-5FF8-432F-A39A-CDADC7E0B969}"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AF9CA0-9DF7-417F-BE24-F74CAA6895F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IN"/>
        </a:p>
      </dgm:t>
    </dgm:pt>
    <dgm:pt modelId="{9807E40D-91E7-4D15-A24B-445C207B73BA}">
      <dgm:prSet phldrT="[Text]"/>
      <dgm:spPr/>
      <dgm:t>
        <a:bodyPr/>
        <a:lstStyle/>
        <a:p>
          <a:r>
            <a:rPr lang="en-GB" dirty="0"/>
            <a:t>Inter-bank repos</a:t>
          </a:r>
          <a:endParaRPr lang="en-IN" dirty="0"/>
        </a:p>
      </dgm:t>
    </dgm:pt>
    <dgm:pt modelId="{17E47DE6-13DF-479C-8D33-83F382462AF1}" type="parTrans" cxnId="{C40E8145-3B0A-43B3-A3F7-BF89AB8649C2}">
      <dgm:prSet/>
      <dgm:spPr/>
      <dgm:t>
        <a:bodyPr/>
        <a:lstStyle/>
        <a:p>
          <a:endParaRPr lang="en-IN"/>
        </a:p>
      </dgm:t>
    </dgm:pt>
    <dgm:pt modelId="{B85E92E9-14FA-4A86-AE6C-B7850B8EE47C}" type="sibTrans" cxnId="{C40E8145-3B0A-43B3-A3F7-BF89AB8649C2}">
      <dgm:prSet/>
      <dgm:spPr/>
      <dgm:t>
        <a:bodyPr/>
        <a:lstStyle/>
        <a:p>
          <a:endParaRPr lang="en-IN"/>
        </a:p>
      </dgm:t>
    </dgm:pt>
    <dgm:pt modelId="{AF593FA5-8D41-4938-B98B-164F2E5DB402}">
      <dgm:prSet/>
      <dgm:spPr/>
      <dgm:t>
        <a:bodyPr/>
        <a:lstStyle/>
        <a:p>
          <a:r>
            <a:rPr lang="en-GB" dirty="0"/>
            <a:t>RBI repos</a:t>
          </a:r>
          <a:endParaRPr lang="en-IN" dirty="0"/>
        </a:p>
      </dgm:t>
    </dgm:pt>
    <dgm:pt modelId="{41310DC6-23D5-48D0-9310-B5105814C31B}" type="parTrans" cxnId="{043C8F56-7B1B-428C-9481-A9A6CDA2E959}">
      <dgm:prSet/>
      <dgm:spPr/>
      <dgm:t>
        <a:bodyPr/>
        <a:lstStyle/>
        <a:p>
          <a:endParaRPr lang="en-IN"/>
        </a:p>
      </dgm:t>
    </dgm:pt>
    <dgm:pt modelId="{7504B3A5-1CC0-42E8-8179-D6212C964759}" type="sibTrans" cxnId="{043C8F56-7B1B-428C-9481-A9A6CDA2E959}">
      <dgm:prSet/>
      <dgm:spPr/>
      <dgm:t>
        <a:bodyPr/>
        <a:lstStyle/>
        <a:p>
          <a:endParaRPr lang="en-IN"/>
        </a:p>
      </dgm:t>
    </dgm:pt>
    <dgm:pt modelId="{1FE43D96-3B74-459B-B83F-935AAC5F2838}">
      <dgm:prSet/>
      <dgm:spPr/>
      <dgm:t>
        <a:bodyPr/>
        <a:lstStyle/>
        <a:p>
          <a:r>
            <a:rPr lang="en-GB"/>
            <a:t>The repos/reverse repos are undertaken between banks and the RBI to Stabilize and maintain liquidity in the market.</a:t>
          </a:r>
          <a:endParaRPr lang="en-IN" dirty="0"/>
        </a:p>
      </dgm:t>
    </dgm:pt>
    <dgm:pt modelId="{712FD859-E2BD-4F1B-93BE-2E364E0ED796}" type="parTrans" cxnId="{3A38174F-7F2C-4C08-BF2D-608033EDAD9D}">
      <dgm:prSet/>
      <dgm:spPr/>
      <dgm:t>
        <a:bodyPr/>
        <a:lstStyle/>
        <a:p>
          <a:endParaRPr lang="en-IN"/>
        </a:p>
      </dgm:t>
    </dgm:pt>
    <dgm:pt modelId="{8125905A-7DD9-4005-B9C9-68AECAE5208A}" type="sibTrans" cxnId="{3A38174F-7F2C-4C08-BF2D-608033EDAD9D}">
      <dgm:prSet/>
      <dgm:spPr/>
      <dgm:t>
        <a:bodyPr/>
        <a:lstStyle/>
        <a:p>
          <a:endParaRPr lang="en-IN"/>
        </a:p>
      </dgm:t>
    </dgm:pt>
    <dgm:pt modelId="{B4EE132A-B589-40A2-A458-526A050579B7}">
      <dgm:prSet/>
      <dgm:spPr/>
      <dgm:t>
        <a:bodyPr/>
        <a:lstStyle/>
        <a:p>
          <a:r>
            <a:rPr lang="en-GB" dirty="0"/>
            <a:t>The transaction takes place between banks and DFHI</a:t>
          </a:r>
          <a:endParaRPr lang="en-IN" dirty="0"/>
        </a:p>
      </dgm:t>
    </dgm:pt>
    <dgm:pt modelId="{E949B41D-AA7B-4A73-A9C2-C06A51AD56E5}" type="parTrans" cxnId="{8A8778AC-D639-4292-BBB7-69BDEA1BCE48}">
      <dgm:prSet/>
      <dgm:spPr/>
      <dgm:t>
        <a:bodyPr/>
        <a:lstStyle/>
        <a:p>
          <a:endParaRPr lang="en-IN"/>
        </a:p>
      </dgm:t>
    </dgm:pt>
    <dgm:pt modelId="{94411A58-6E75-4997-9B43-D9ED1B5F1A0B}" type="sibTrans" cxnId="{8A8778AC-D639-4292-BBB7-69BDEA1BCE48}">
      <dgm:prSet/>
      <dgm:spPr/>
      <dgm:t>
        <a:bodyPr/>
        <a:lstStyle/>
        <a:p>
          <a:endParaRPr lang="en-IN"/>
        </a:p>
      </dgm:t>
    </dgm:pt>
    <dgm:pt modelId="{F6FA0768-5E03-45DC-935B-41B56DD010CC}" type="pres">
      <dgm:prSet presAssocID="{7FAF9CA0-9DF7-417F-BE24-F74CAA6895F5}" presName="diagram" presStyleCnt="0">
        <dgm:presLayoutVars>
          <dgm:chPref val="1"/>
          <dgm:dir/>
          <dgm:animOne val="branch"/>
          <dgm:animLvl val="lvl"/>
          <dgm:resizeHandles/>
        </dgm:presLayoutVars>
      </dgm:prSet>
      <dgm:spPr/>
    </dgm:pt>
    <dgm:pt modelId="{CCE8F0B0-EA5E-4115-B1E0-9338D23E0E20}" type="pres">
      <dgm:prSet presAssocID="{9807E40D-91E7-4D15-A24B-445C207B73BA}" presName="root" presStyleCnt="0"/>
      <dgm:spPr/>
    </dgm:pt>
    <dgm:pt modelId="{62210C7B-5CD9-4BA7-96C3-79CD3E897465}" type="pres">
      <dgm:prSet presAssocID="{9807E40D-91E7-4D15-A24B-445C207B73BA}" presName="rootComposite" presStyleCnt="0"/>
      <dgm:spPr/>
    </dgm:pt>
    <dgm:pt modelId="{C45EE0E9-A646-4D8B-A95F-9A62B43471BE}" type="pres">
      <dgm:prSet presAssocID="{9807E40D-91E7-4D15-A24B-445C207B73BA}" presName="rootText" presStyleLbl="node1" presStyleIdx="0" presStyleCnt="2" custScaleX="133192"/>
      <dgm:spPr/>
    </dgm:pt>
    <dgm:pt modelId="{16CF863D-2F50-4CFF-A7C1-90E0037889C8}" type="pres">
      <dgm:prSet presAssocID="{9807E40D-91E7-4D15-A24B-445C207B73BA}" presName="rootConnector" presStyleLbl="node1" presStyleIdx="0" presStyleCnt="2"/>
      <dgm:spPr/>
    </dgm:pt>
    <dgm:pt modelId="{6EE1B831-FB30-4DAF-AE8A-A7199937589C}" type="pres">
      <dgm:prSet presAssocID="{9807E40D-91E7-4D15-A24B-445C207B73BA}" presName="childShape" presStyleCnt="0"/>
      <dgm:spPr/>
    </dgm:pt>
    <dgm:pt modelId="{E623A365-42C9-4435-B3EC-2EA32D6070DA}" type="pres">
      <dgm:prSet presAssocID="{E949B41D-AA7B-4A73-A9C2-C06A51AD56E5}" presName="Name13" presStyleLbl="parChTrans1D2" presStyleIdx="0" presStyleCnt="2"/>
      <dgm:spPr/>
    </dgm:pt>
    <dgm:pt modelId="{7F3340B8-FD44-466D-B4A3-E2E01E7364A2}" type="pres">
      <dgm:prSet presAssocID="{B4EE132A-B589-40A2-A458-526A050579B7}" presName="childText" presStyleLbl="bgAcc1" presStyleIdx="0" presStyleCnt="2" custScaleX="151853">
        <dgm:presLayoutVars>
          <dgm:bulletEnabled val="1"/>
        </dgm:presLayoutVars>
      </dgm:prSet>
      <dgm:spPr/>
    </dgm:pt>
    <dgm:pt modelId="{7E47C08C-4EA4-4620-A6D0-BBC554840CB5}" type="pres">
      <dgm:prSet presAssocID="{AF593FA5-8D41-4938-B98B-164F2E5DB402}" presName="root" presStyleCnt="0"/>
      <dgm:spPr/>
    </dgm:pt>
    <dgm:pt modelId="{CC7BD2AC-950E-4019-B9DE-F6911273B5D8}" type="pres">
      <dgm:prSet presAssocID="{AF593FA5-8D41-4938-B98B-164F2E5DB402}" presName="rootComposite" presStyleCnt="0"/>
      <dgm:spPr/>
    </dgm:pt>
    <dgm:pt modelId="{6086266F-D92B-43DE-B63D-D5209B2A202C}" type="pres">
      <dgm:prSet presAssocID="{AF593FA5-8D41-4938-B98B-164F2E5DB402}" presName="rootText" presStyleLbl="node1" presStyleIdx="1" presStyleCnt="2" custScaleX="133192"/>
      <dgm:spPr/>
    </dgm:pt>
    <dgm:pt modelId="{0EA90F82-F9D6-43DF-A54E-0C35D87B3B21}" type="pres">
      <dgm:prSet presAssocID="{AF593FA5-8D41-4938-B98B-164F2E5DB402}" presName="rootConnector" presStyleLbl="node1" presStyleIdx="1" presStyleCnt="2"/>
      <dgm:spPr/>
    </dgm:pt>
    <dgm:pt modelId="{FF18F458-EE1E-40CB-B408-0BC8A713F069}" type="pres">
      <dgm:prSet presAssocID="{AF593FA5-8D41-4938-B98B-164F2E5DB402}" presName="childShape" presStyleCnt="0"/>
      <dgm:spPr/>
    </dgm:pt>
    <dgm:pt modelId="{0E87AF7D-3F53-4E18-B1F9-A546F7B0383E}" type="pres">
      <dgm:prSet presAssocID="{712FD859-E2BD-4F1B-93BE-2E364E0ED796}" presName="Name13" presStyleLbl="parChTrans1D2" presStyleIdx="1" presStyleCnt="2"/>
      <dgm:spPr/>
    </dgm:pt>
    <dgm:pt modelId="{E25FC72A-D34A-418F-A62E-F40D27A3F11F}" type="pres">
      <dgm:prSet presAssocID="{1FE43D96-3B74-459B-B83F-935AAC5F2838}" presName="childText" presStyleLbl="bgAcc1" presStyleIdx="1" presStyleCnt="2" custScaleX="151853">
        <dgm:presLayoutVars>
          <dgm:bulletEnabled val="1"/>
        </dgm:presLayoutVars>
      </dgm:prSet>
      <dgm:spPr/>
    </dgm:pt>
  </dgm:ptLst>
  <dgm:cxnLst>
    <dgm:cxn modelId="{B3959F00-D98C-4548-B737-13FA0BCE82A1}" type="presOf" srcId="{9807E40D-91E7-4D15-A24B-445C207B73BA}" destId="{16CF863D-2F50-4CFF-A7C1-90E0037889C8}" srcOrd="1" destOrd="0" presId="urn:microsoft.com/office/officeart/2005/8/layout/hierarchy3"/>
    <dgm:cxn modelId="{9B695C02-BF21-4491-B9BF-EBC4DA792268}" type="presOf" srcId="{AF593FA5-8D41-4938-B98B-164F2E5DB402}" destId="{0EA90F82-F9D6-43DF-A54E-0C35D87B3B21}" srcOrd="1" destOrd="0" presId="urn:microsoft.com/office/officeart/2005/8/layout/hierarchy3"/>
    <dgm:cxn modelId="{04818004-502C-4CDD-BDF2-7FCC1717846B}" type="presOf" srcId="{7FAF9CA0-9DF7-417F-BE24-F74CAA6895F5}" destId="{F6FA0768-5E03-45DC-935B-41B56DD010CC}" srcOrd="0" destOrd="0" presId="urn:microsoft.com/office/officeart/2005/8/layout/hierarchy3"/>
    <dgm:cxn modelId="{9838E80D-F372-4EB2-A934-D4E896F930E2}" type="presOf" srcId="{712FD859-E2BD-4F1B-93BE-2E364E0ED796}" destId="{0E87AF7D-3F53-4E18-B1F9-A546F7B0383E}" srcOrd="0" destOrd="0" presId="urn:microsoft.com/office/officeart/2005/8/layout/hierarchy3"/>
    <dgm:cxn modelId="{8549C12A-885A-42D5-BCFE-E5258ED584D5}" type="presOf" srcId="{E949B41D-AA7B-4A73-A9C2-C06A51AD56E5}" destId="{E623A365-42C9-4435-B3EC-2EA32D6070DA}" srcOrd="0" destOrd="0" presId="urn:microsoft.com/office/officeart/2005/8/layout/hierarchy3"/>
    <dgm:cxn modelId="{C40E8145-3B0A-43B3-A3F7-BF89AB8649C2}" srcId="{7FAF9CA0-9DF7-417F-BE24-F74CAA6895F5}" destId="{9807E40D-91E7-4D15-A24B-445C207B73BA}" srcOrd="0" destOrd="0" parTransId="{17E47DE6-13DF-479C-8D33-83F382462AF1}" sibTransId="{B85E92E9-14FA-4A86-AE6C-B7850B8EE47C}"/>
    <dgm:cxn modelId="{3A38174F-7F2C-4C08-BF2D-608033EDAD9D}" srcId="{AF593FA5-8D41-4938-B98B-164F2E5DB402}" destId="{1FE43D96-3B74-459B-B83F-935AAC5F2838}" srcOrd="0" destOrd="0" parTransId="{712FD859-E2BD-4F1B-93BE-2E364E0ED796}" sibTransId="{8125905A-7DD9-4005-B9C9-68AECAE5208A}"/>
    <dgm:cxn modelId="{043C8F56-7B1B-428C-9481-A9A6CDA2E959}" srcId="{7FAF9CA0-9DF7-417F-BE24-F74CAA6895F5}" destId="{AF593FA5-8D41-4938-B98B-164F2E5DB402}" srcOrd="1" destOrd="0" parTransId="{41310DC6-23D5-48D0-9310-B5105814C31B}" sibTransId="{7504B3A5-1CC0-42E8-8179-D6212C964759}"/>
    <dgm:cxn modelId="{12BCC98E-655D-4624-818D-738FB448F9D6}" type="presOf" srcId="{AF593FA5-8D41-4938-B98B-164F2E5DB402}" destId="{6086266F-D92B-43DE-B63D-D5209B2A202C}" srcOrd="0" destOrd="0" presId="urn:microsoft.com/office/officeart/2005/8/layout/hierarchy3"/>
    <dgm:cxn modelId="{8A8778AC-D639-4292-BBB7-69BDEA1BCE48}" srcId="{9807E40D-91E7-4D15-A24B-445C207B73BA}" destId="{B4EE132A-B589-40A2-A458-526A050579B7}" srcOrd="0" destOrd="0" parTransId="{E949B41D-AA7B-4A73-A9C2-C06A51AD56E5}" sibTransId="{94411A58-6E75-4997-9B43-D9ED1B5F1A0B}"/>
    <dgm:cxn modelId="{5EADDBE1-848E-4748-95C7-219E1D792953}" type="presOf" srcId="{1FE43D96-3B74-459B-B83F-935AAC5F2838}" destId="{E25FC72A-D34A-418F-A62E-F40D27A3F11F}" srcOrd="0" destOrd="0" presId="urn:microsoft.com/office/officeart/2005/8/layout/hierarchy3"/>
    <dgm:cxn modelId="{2D13BBEC-5641-4E11-9640-5695C9BEE52F}" type="presOf" srcId="{9807E40D-91E7-4D15-A24B-445C207B73BA}" destId="{C45EE0E9-A646-4D8B-A95F-9A62B43471BE}" srcOrd="0" destOrd="0" presId="urn:microsoft.com/office/officeart/2005/8/layout/hierarchy3"/>
    <dgm:cxn modelId="{DE6885EE-74D5-4280-89FB-28F18681E1FF}" type="presOf" srcId="{B4EE132A-B589-40A2-A458-526A050579B7}" destId="{7F3340B8-FD44-466D-B4A3-E2E01E7364A2}" srcOrd="0" destOrd="0" presId="urn:microsoft.com/office/officeart/2005/8/layout/hierarchy3"/>
    <dgm:cxn modelId="{C41FBEFC-8E61-4BE3-A2E8-3D1EB3E333F3}" type="presParOf" srcId="{F6FA0768-5E03-45DC-935B-41B56DD010CC}" destId="{CCE8F0B0-EA5E-4115-B1E0-9338D23E0E20}" srcOrd="0" destOrd="0" presId="urn:microsoft.com/office/officeart/2005/8/layout/hierarchy3"/>
    <dgm:cxn modelId="{B1791B80-6CC1-4B82-AAC0-1A9439D9F424}" type="presParOf" srcId="{CCE8F0B0-EA5E-4115-B1E0-9338D23E0E20}" destId="{62210C7B-5CD9-4BA7-96C3-79CD3E897465}" srcOrd="0" destOrd="0" presId="urn:microsoft.com/office/officeart/2005/8/layout/hierarchy3"/>
    <dgm:cxn modelId="{32F46577-AA9F-4456-9F90-25A3F3C478D5}" type="presParOf" srcId="{62210C7B-5CD9-4BA7-96C3-79CD3E897465}" destId="{C45EE0E9-A646-4D8B-A95F-9A62B43471BE}" srcOrd="0" destOrd="0" presId="urn:microsoft.com/office/officeart/2005/8/layout/hierarchy3"/>
    <dgm:cxn modelId="{C11D7DEE-28CB-4899-98A9-EE54462DAFBE}" type="presParOf" srcId="{62210C7B-5CD9-4BA7-96C3-79CD3E897465}" destId="{16CF863D-2F50-4CFF-A7C1-90E0037889C8}" srcOrd="1" destOrd="0" presId="urn:microsoft.com/office/officeart/2005/8/layout/hierarchy3"/>
    <dgm:cxn modelId="{71CA6DFA-F11A-40FE-9898-24A9B87E8634}" type="presParOf" srcId="{CCE8F0B0-EA5E-4115-B1E0-9338D23E0E20}" destId="{6EE1B831-FB30-4DAF-AE8A-A7199937589C}" srcOrd="1" destOrd="0" presId="urn:microsoft.com/office/officeart/2005/8/layout/hierarchy3"/>
    <dgm:cxn modelId="{85AC1BCC-D7A2-4EBB-852D-3FF480D7A351}" type="presParOf" srcId="{6EE1B831-FB30-4DAF-AE8A-A7199937589C}" destId="{E623A365-42C9-4435-B3EC-2EA32D6070DA}" srcOrd="0" destOrd="0" presId="urn:microsoft.com/office/officeart/2005/8/layout/hierarchy3"/>
    <dgm:cxn modelId="{341B99A9-9CF5-4716-903F-A55DEDEC196B}" type="presParOf" srcId="{6EE1B831-FB30-4DAF-AE8A-A7199937589C}" destId="{7F3340B8-FD44-466D-B4A3-E2E01E7364A2}" srcOrd="1" destOrd="0" presId="urn:microsoft.com/office/officeart/2005/8/layout/hierarchy3"/>
    <dgm:cxn modelId="{390989D6-384C-4465-BBCE-5850B2036386}" type="presParOf" srcId="{F6FA0768-5E03-45DC-935B-41B56DD010CC}" destId="{7E47C08C-4EA4-4620-A6D0-BBC554840CB5}" srcOrd="1" destOrd="0" presId="urn:microsoft.com/office/officeart/2005/8/layout/hierarchy3"/>
    <dgm:cxn modelId="{3D3F7EB6-2DB5-4DD3-97F6-FEE48A98C8AC}" type="presParOf" srcId="{7E47C08C-4EA4-4620-A6D0-BBC554840CB5}" destId="{CC7BD2AC-950E-4019-B9DE-F6911273B5D8}" srcOrd="0" destOrd="0" presId="urn:microsoft.com/office/officeart/2005/8/layout/hierarchy3"/>
    <dgm:cxn modelId="{57DF9AB6-0ABB-4B40-96F0-0C62CF81BC79}" type="presParOf" srcId="{CC7BD2AC-950E-4019-B9DE-F6911273B5D8}" destId="{6086266F-D92B-43DE-B63D-D5209B2A202C}" srcOrd="0" destOrd="0" presId="urn:microsoft.com/office/officeart/2005/8/layout/hierarchy3"/>
    <dgm:cxn modelId="{922194F1-B325-4F5D-AF25-9598941FDBAB}" type="presParOf" srcId="{CC7BD2AC-950E-4019-B9DE-F6911273B5D8}" destId="{0EA90F82-F9D6-43DF-A54E-0C35D87B3B21}" srcOrd="1" destOrd="0" presId="urn:microsoft.com/office/officeart/2005/8/layout/hierarchy3"/>
    <dgm:cxn modelId="{69004569-2A6A-41D7-92C0-DBAE003BE23B}" type="presParOf" srcId="{7E47C08C-4EA4-4620-A6D0-BBC554840CB5}" destId="{FF18F458-EE1E-40CB-B408-0BC8A713F069}" srcOrd="1" destOrd="0" presId="urn:microsoft.com/office/officeart/2005/8/layout/hierarchy3"/>
    <dgm:cxn modelId="{9637E44B-9726-4491-B283-BF0DD1876B46}" type="presParOf" srcId="{FF18F458-EE1E-40CB-B408-0BC8A713F069}" destId="{0E87AF7D-3F53-4E18-B1F9-A546F7B0383E}" srcOrd="0" destOrd="0" presId="urn:microsoft.com/office/officeart/2005/8/layout/hierarchy3"/>
    <dgm:cxn modelId="{0FA33069-8931-4677-8625-DDC2941F9D79}" type="presParOf" srcId="{FF18F458-EE1E-40CB-B408-0BC8A713F069}" destId="{E25FC72A-D34A-418F-A62E-F40D27A3F11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FED0C9-E21D-4522-8387-F7D41AD379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IN"/>
        </a:p>
      </dgm:t>
    </dgm:pt>
    <dgm:pt modelId="{0E67A15A-DA54-495A-8C4A-47CE3F58BF85}">
      <dgm:prSet phldrT="[Text]"/>
      <dgm:spPr/>
      <dgm:t>
        <a:bodyPr/>
        <a:lstStyle/>
        <a:p>
          <a:r>
            <a:rPr lang="en-GB" dirty="0"/>
            <a:t>Institutional Money Market Mutual Funds</a:t>
          </a:r>
          <a:endParaRPr lang="en-IN" dirty="0"/>
        </a:p>
      </dgm:t>
    </dgm:pt>
    <dgm:pt modelId="{8C4F3D27-6979-4060-AC57-F3C1FC1FF850}" type="parTrans" cxnId="{4A06779A-70DE-4E8A-9090-4054FA8862E6}">
      <dgm:prSet/>
      <dgm:spPr/>
      <dgm:t>
        <a:bodyPr/>
        <a:lstStyle/>
        <a:p>
          <a:endParaRPr lang="en-IN"/>
        </a:p>
      </dgm:t>
    </dgm:pt>
    <dgm:pt modelId="{373227F8-AA46-4D49-BF7C-F1942ADECACA}" type="sibTrans" cxnId="{4A06779A-70DE-4E8A-9090-4054FA8862E6}">
      <dgm:prSet/>
      <dgm:spPr/>
      <dgm:t>
        <a:bodyPr/>
        <a:lstStyle/>
        <a:p>
          <a:endParaRPr lang="en-IN"/>
        </a:p>
      </dgm:t>
    </dgm:pt>
    <dgm:pt modelId="{0F30AB6B-53C4-4C37-8F8B-A617D28F179F}">
      <dgm:prSet/>
      <dgm:spPr/>
      <dgm:t>
        <a:bodyPr/>
        <a:lstStyle/>
        <a:p>
          <a:r>
            <a:rPr lang="en-GB" dirty="0"/>
            <a:t>Retail Money Market Mutual Funds</a:t>
          </a:r>
          <a:endParaRPr lang="en-IN" dirty="0"/>
        </a:p>
      </dgm:t>
    </dgm:pt>
    <dgm:pt modelId="{039FFE3C-7FD9-4EF9-AB3C-89F56AA88D9D}" type="parTrans" cxnId="{6ABA037E-D696-43B1-AE9B-C4EF359CE10F}">
      <dgm:prSet/>
      <dgm:spPr/>
      <dgm:t>
        <a:bodyPr/>
        <a:lstStyle/>
        <a:p>
          <a:endParaRPr lang="en-IN"/>
        </a:p>
      </dgm:t>
    </dgm:pt>
    <dgm:pt modelId="{C441E34A-7A56-409F-BF81-2CA36DCD629D}" type="sibTrans" cxnId="{6ABA037E-D696-43B1-AE9B-C4EF359CE10F}">
      <dgm:prSet/>
      <dgm:spPr/>
      <dgm:t>
        <a:bodyPr/>
        <a:lstStyle/>
        <a:p>
          <a:endParaRPr lang="en-IN"/>
        </a:p>
      </dgm:t>
    </dgm:pt>
    <dgm:pt modelId="{0D4A9514-971C-4F23-8675-272196AB8EAD}">
      <dgm:prSet/>
      <dgm:spPr/>
      <dgm:t>
        <a:bodyPr/>
        <a:lstStyle/>
        <a:p>
          <a:r>
            <a:rPr lang="en-GB" dirty="0"/>
            <a:t>Retail money market funds are used for parking money temporarily. The investment portfolio of money market funds comprises of treasury bills, short term debts, tax free bonds etc. </a:t>
          </a:r>
          <a:endParaRPr lang="en-IN" dirty="0"/>
        </a:p>
      </dgm:t>
    </dgm:pt>
    <dgm:pt modelId="{7971F853-2376-4238-97C9-2A823ABE7D7D}" type="parTrans" cxnId="{50D6B4B8-0BF0-40C2-8683-255E4CD79605}">
      <dgm:prSet/>
      <dgm:spPr/>
      <dgm:t>
        <a:bodyPr/>
        <a:lstStyle/>
        <a:p>
          <a:endParaRPr lang="en-IN"/>
        </a:p>
      </dgm:t>
    </dgm:pt>
    <dgm:pt modelId="{206B1E00-DC5A-446C-A931-DF3F4AF040B8}" type="sibTrans" cxnId="{50D6B4B8-0BF0-40C2-8683-255E4CD79605}">
      <dgm:prSet/>
      <dgm:spPr/>
      <dgm:t>
        <a:bodyPr/>
        <a:lstStyle/>
        <a:p>
          <a:endParaRPr lang="en-IN"/>
        </a:p>
      </dgm:t>
    </dgm:pt>
    <dgm:pt modelId="{BC98E214-C9B5-4E87-B047-5CE95A8081A7}">
      <dgm:prSet phldrT="[Text]"/>
      <dgm:spPr/>
      <dgm:t>
        <a:bodyPr/>
        <a:lstStyle/>
        <a:p>
          <a:r>
            <a:rPr lang="en-GB" dirty="0"/>
            <a:t>These funds are held by governments, institutional investors and businesses etc. Huge sum of money is parked in institutional money funds.</a:t>
          </a:r>
          <a:endParaRPr lang="en-IN" dirty="0"/>
        </a:p>
      </dgm:t>
    </dgm:pt>
    <dgm:pt modelId="{86D21A05-E0F0-445D-9251-3C80A6225247}" type="parTrans" cxnId="{A428EAB9-EC3C-4C1E-96CD-1FEA98641AFA}">
      <dgm:prSet/>
      <dgm:spPr/>
      <dgm:t>
        <a:bodyPr/>
        <a:lstStyle/>
        <a:p>
          <a:endParaRPr lang="en-IN"/>
        </a:p>
      </dgm:t>
    </dgm:pt>
    <dgm:pt modelId="{A7FBB8DF-D0AC-4BC4-B728-37C245012767}" type="sibTrans" cxnId="{A428EAB9-EC3C-4C1E-96CD-1FEA98641AFA}">
      <dgm:prSet/>
      <dgm:spPr/>
      <dgm:t>
        <a:bodyPr/>
        <a:lstStyle/>
        <a:p>
          <a:endParaRPr lang="en-IN"/>
        </a:p>
      </dgm:t>
    </dgm:pt>
    <dgm:pt modelId="{07FC4264-DCDA-4BF6-B6DA-3DD0B5736A22}" type="pres">
      <dgm:prSet presAssocID="{62FED0C9-E21D-4522-8387-F7D41AD3799D}" presName="diagram" presStyleCnt="0">
        <dgm:presLayoutVars>
          <dgm:chPref val="1"/>
          <dgm:dir/>
          <dgm:animOne val="branch"/>
          <dgm:animLvl val="lvl"/>
          <dgm:resizeHandles/>
        </dgm:presLayoutVars>
      </dgm:prSet>
      <dgm:spPr/>
    </dgm:pt>
    <dgm:pt modelId="{2C132729-4C2E-4746-9CFD-0B7C19CD7B94}" type="pres">
      <dgm:prSet presAssocID="{0E67A15A-DA54-495A-8C4A-47CE3F58BF85}" presName="root" presStyleCnt="0"/>
      <dgm:spPr/>
    </dgm:pt>
    <dgm:pt modelId="{0B169FBD-C34B-4FB4-B27F-2D976EE684F4}" type="pres">
      <dgm:prSet presAssocID="{0E67A15A-DA54-495A-8C4A-47CE3F58BF85}" presName="rootComposite" presStyleCnt="0"/>
      <dgm:spPr/>
    </dgm:pt>
    <dgm:pt modelId="{83831DCD-DF4D-4240-8142-93CB3480F460}" type="pres">
      <dgm:prSet presAssocID="{0E67A15A-DA54-495A-8C4A-47CE3F58BF85}" presName="rootText" presStyleLbl="node1" presStyleIdx="0" presStyleCnt="2" custScaleX="78467" custScaleY="53004"/>
      <dgm:spPr/>
    </dgm:pt>
    <dgm:pt modelId="{22B09F24-DC87-43FD-A24E-24D095D23830}" type="pres">
      <dgm:prSet presAssocID="{0E67A15A-DA54-495A-8C4A-47CE3F58BF85}" presName="rootConnector" presStyleLbl="node1" presStyleIdx="0" presStyleCnt="2"/>
      <dgm:spPr/>
    </dgm:pt>
    <dgm:pt modelId="{BEEE277C-ED63-472E-ACAE-3BFE5A5630E3}" type="pres">
      <dgm:prSet presAssocID="{0E67A15A-DA54-495A-8C4A-47CE3F58BF85}" presName="childShape" presStyleCnt="0"/>
      <dgm:spPr/>
    </dgm:pt>
    <dgm:pt modelId="{8B1FA1F0-F997-4319-B725-30FCEF795553}" type="pres">
      <dgm:prSet presAssocID="{86D21A05-E0F0-445D-9251-3C80A6225247}" presName="Name13" presStyleLbl="parChTrans1D2" presStyleIdx="0" presStyleCnt="2"/>
      <dgm:spPr/>
    </dgm:pt>
    <dgm:pt modelId="{C16A7D1C-1276-4B64-9783-B4177B8B936C}" type="pres">
      <dgm:prSet presAssocID="{BC98E214-C9B5-4E87-B047-5CE95A8081A7}" presName="childText" presStyleLbl="bgAcc1" presStyleIdx="0" presStyleCnt="2" custScaleX="122435">
        <dgm:presLayoutVars>
          <dgm:bulletEnabled val="1"/>
        </dgm:presLayoutVars>
      </dgm:prSet>
      <dgm:spPr/>
    </dgm:pt>
    <dgm:pt modelId="{612B856D-C25D-4BE3-8A0B-CD6A1D1F0944}" type="pres">
      <dgm:prSet presAssocID="{0F30AB6B-53C4-4C37-8F8B-A617D28F179F}" presName="root" presStyleCnt="0"/>
      <dgm:spPr/>
    </dgm:pt>
    <dgm:pt modelId="{DE481BD0-189A-48B1-9FF7-4F293DA864E7}" type="pres">
      <dgm:prSet presAssocID="{0F30AB6B-53C4-4C37-8F8B-A617D28F179F}" presName="rootComposite" presStyleCnt="0"/>
      <dgm:spPr/>
    </dgm:pt>
    <dgm:pt modelId="{E9C45FD1-610F-4B6E-911B-0B04A62BE7D4}" type="pres">
      <dgm:prSet presAssocID="{0F30AB6B-53C4-4C37-8F8B-A617D28F179F}" presName="rootText" presStyleLbl="node1" presStyleIdx="1" presStyleCnt="2" custScaleX="78467" custScaleY="53004"/>
      <dgm:spPr/>
    </dgm:pt>
    <dgm:pt modelId="{3EC39D43-320E-4792-87D5-A16713681C53}" type="pres">
      <dgm:prSet presAssocID="{0F30AB6B-53C4-4C37-8F8B-A617D28F179F}" presName="rootConnector" presStyleLbl="node1" presStyleIdx="1" presStyleCnt="2"/>
      <dgm:spPr/>
    </dgm:pt>
    <dgm:pt modelId="{26BFC67F-7449-498A-818A-E4B5C4B48B65}" type="pres">
      <dgm:prSet presAssocID="{0F30AB6B-53C4-4C37-8F8B-A617D28F179F}" presName="childShape" presStyleCnt="0"/>
      <dgm:spPr/>
    </dgm:pt>
    <dgm:pt modelId="{02E056E4-BE6C-4B00-B3C5-7D47956EE996}" type="pres">
      <dgm:prSet presAssocID="{7971F853-2376-4238-97C9-2A823ABE7D7D}" presName="Name13" presStyleLbl="parChTrans1D2" presStyleIdx="1" presStyleCnt="2"/>
      <dgm:spPr/>
    </dgm:pt>
    <dgm:pt modelId="{F9592DDF-1C93-4B3B-8EF5-C56C9891C237}" type="pres">
      <dgm:prSet presAssocID="{0D4A9514-971C-4F23-8675-272196AB8EAD}" presName="childText" presStyleLbl="bgAcc1" presStyleIdx="1" presStyleCnt="2" custScaleX="122435">
        <dgm:presLayoutVars>
          <dgm:bulletEnabled val="1"/>
        </dgm:presLayoutVars>
      </dgm:prSet>
      <dgm:spPr/>
    </dgm:pt>
  </dgm:ptLst>
  <dgm:cxnLst>
    <dgm:cxn modelId="{11F40E08-2295-44D6-A4B7-CCD88E7608FD}" type="presOf" srcId="{7971F853-2376-4238-97C9-2A823ABE7D7D}" destId="{02E056E4-BE6C-4B00-B3C5-7D47956EE996}" srcOrd="0" destOrd="0" presId="urn:microsoft.com/office/officeart/2005/8/layout/hierarchy3"/>
    <dgm:cxn modelId="{FFD7C430-142F-411E-BD36-6B4FAEFF8A76}" type="presOf" srcId="{0E67A15A-DA54-495A-8C4A-47CE3F58BF85}" destId="{22B09F24-DC87-43FD-A24E-24D095D23830}" srcOrd="1" destOrd="0" presId="urn:microsoft.com/office/officeart/2005/8/layout/hierarchy3"/>
    <dgm:cxn modelId="{F2B2325C-D7E4-4CE5-8EC4-C38917CDC1DA}" type="presOf" srcId="{86D21A05-E0F0-445D-9251-3C80A6225247}" destId="{8B1FA1F0-F997-4319-B725-30FCEF795553}" srcOrd="0" destOrd="0" presId="urn:microsoft.com/office/officeart/2005/8/layout/hierarchy3"/>
    <dgm:cxn modelId="{FC1C9C4C-27E8-40B5-98E5-B35005C2A8EE}" type="presOf" srcId="{0F30AB6B-53C4-4C37-8F8B-A617D28F179F}" destId="{3EC39D43-320E-4792-87D5-A16713681C53}" srcOrd="1" destOrd="0" presId="urn:microsoft.com/office/officeart/2005/8/layout/hierarchy3"/>
    <dgm:cxn modelId="{1FEF436E-7C77-4856-9574-DA16795DA6F4}" type="presOf" srcId="{0F30AB6B-53C4-4C37-8F8B-A617D28F179F}" destId="{E9C45FD1-610F-4B6E-911B-0B04A62BE7D4}" srcOrd="0" destOrd="0" presId="urn:microsoft.com/office/officeart/2005/8/layout/hierarchy3"/>
    <dgm:cxn modelId="{A7100058-C3E6-4C50-8407-2776B7AC5747}" type="presOf" srcId="{0E67A15A-DA54-495A-8C4A-47CE3F58BF85}" destId="{83831DCD-DF4D-4240-8142-93CB3480F460}" srcOrd="0" destOrd="0" presId="urn:microsoft.com/office/officeart/2005/8/layout/hierarchy3"/>
    <dgm:cxn modelId="{6ABA037E-D696-43B1-AE9B-C4EF359CE10F}" srcId="{62FED0C9-E21D-4522-8387-F7D41AD3799D}" destId="{0F30AB6B-53C4-4C37-8F8B-A617D28F179F}" srcOrd="1" destOrd="0" parTransId="{039FFE3C-7FD9-4EF9-AB3C-89F56AA88D9D}" sibTransId="{C441E34A-7A56-409F-BF81-2CA36DCD629D}"/>
    <dgm:cxn modelId="{4A06779A-70DE-4E8A-9090-4054FA8862E6}" srcId="{62FED0C9-E21D-4522-8387-F7D41AD3799D}" destId="{0E67A15A-DA54-495A-8C4A-47CE3F58BF85}" srcOrd="0" destOrd="0" parTransId="{8C4F3D27-6979-4060-AC57-F3C1FC1FF850}" sibTransId="{373227F8-AA46-4D49-BF7C-F1942ADECACA}"/>
    <dgm:cxn modelId="{FE15EB9D-6225-49ED-AAE8-501418981B38}" type="presOf" srcId="{BC98E214-C9B5-4E87-B047-5CE95A8081A7}" destId="{C16A7D1C-1276-4B64-9783-B4177B8B936C}" srcOrd="0" destOrd="0" presId="urn:microsoft.com/office/officeart/2005/8/layout/hierarchy3"/>
    <dgm:cxn modelId="{50D6B4B8-0BF0-40C2-8683-255E4CD79605}" srcId="{0F30AB6B-53C4-4C37-8F8B-A617D28F179F}" destId="{0D4A9514-971C-4F23-8675-272196AB8EAD}" srcOrd="0" destOrd="0" parTransId="{7971F853-2376-4238-97C9-2A823ABE7D7D}" sibTransId="{206B1E00-DC5A-446C-A931-DF3F4AF040B8}"/>
    <dgm:cxn modelId="{A428EAB9-EC3C-4C1E-96CD-1FEA98641AFA}" srcId="{0E67A15A-DA54-495A-8C4A-47CE3F58BF85}" destId="{BC98E214-C9B5-4E87-B047-5CE95A8081A7}" srcOrd="0" destOrd="0" parTransId="{86D21A05-E0F0-445D-9251-3C80A6225247}" sibTransId="{A7FBB8DF-D0AC-4BC4-B728-37C245012767}"/>
    <dgm:cxn modelId="{3C933ED3-CCEA-4700-BE63-B49B97F978ED}" type="presOf" srcId="{0D4A9514-971C-4F23-8675-272196AB8EAD}" destId="{F9592DDF-1C93-4B3B-8EF5-C56C9891C237}" srcOrd="0" destOrd="0" presId="urn:microsoft.com/office/officeart/2005/8/layout/hierarchy3"/>
    <dgm:cxn modelId="{00CB05DA-110F-4950-AB7A-0B0C215CDEA2}" type="presOf" srcId="{62FED0C9-E21D-4522-8387-F7D41AD3799D}" destId="{07FC4264-DCDA-4BF6-B6DA-3DD0B5736A22}" srcOrd="0" destOrd="0" presId="urn:microsoft.com/office/officeart/2005/8/layout/hierarchy3"/>
    <dgm:cxn modelId="{BD047990-D0AF-4FC7-B5D1-6E4EACEE0803}" type="presParOf" srcId="{07FC4264-DCDA-4BF6-B6DA-3DD0B5736A22}" destId="{2C132729-4C2E-4746-9CFD-0B7C19CD7B94}" srcOrd="0" destOrd="0" presId="urn:microsoft.com/office/officeart/2005/8/layout/hierarchy3"/>
    <dgm:cxn modelId="{0C8F2D84-D9C0-4219-ACB7-27A43CA2983A}" type="presParOf" srcId="{2C132729-4C2E-4746-9CFD-0B7C19CD7B94}" destId="{0B169FBD-C34B-4FB4-B27F-2D976EE684F4}" srcOrd="0" destOrd="0" presId="urn:microsoft.com/office/officeart/2005/8/layout/hierarchy3"/>
    <dgm:cxn modelId="{F5F85DCD-9AA9-40BC-9042-A1DA65A59BFC}" type="presParOf" srcId="{0B169FBD-C34B-4FB4-B27F-2D976EE684F4}" destId="{83831DCD-DF4D-4240-8142-93CB3480F460}" srcOrd="0" destOrd="0" presId="urn:microsoft.com/office/officeart/2005/8/layout/hierarchy3"/>
    <dgm:cxn modelId="{B3DADD04-564F-4DAA-A2AF-61C6371D3C6B}" type="presParOf" srcId="{0B169FBD-C34B-4FB4-B27F-2D976EE684F4}" destId="{22B09F24-DC87-43FD-A24E-24D095D23830}" srcOrd="1" destOrd="0" presId="urn:microsoft.com/office/officeart/2005/8/layout/hierarchy3"/>
    <dgm:cxn modelId="{A16D25C3-FD41-43CC-B77D-828E19249EB5}" type="presParOf" srcId="{2C132729-4C2E-4746-9CFD-0B7C19CD7B94}" destId="{BEEE277C-ED63-472E-ACAE-3BFE5A5630E3}" srcOrd="1" destOrd="0" presId="urn:microsoft.com/office/officeart/2005/8/layout/hierarchy3"/>
    <dgm:cxn modelId="{55D8021F-7DB0-44CE-812A-7944A4F6CB4E}" type="presParOf" srcId="{BEEE277C-ED63-472E-ACAE-3BFE5A5630E3}" destId="{8B1FA1F0-F997-4319-B725-30FCEF795553}" srcOrd="0" destOrd="0" presId="urn:microsoft.com/office/officeart/2005/8/layout/hierarchy3"/>
    <dgm:cxn modelId="{0D402AD5-42EB-4638-BBDF-C95BE310D9B9}" type="presParOf" srcId="{BEEE277C-ED63-472E-ACAE-3BFE5A5630E3}" destId="{C16A7D1C-1276-4B64-9783-B4177B8B936C}" srcOrd="1" destOrd="0" presId="urn:microsoft.com/office/officeart/2005/8/layout/hierarchy3"/>
    <dgm:cxn modelId="{B37AED3C-548E-4E62-9A67-53EF23119E03}" type="presParOf" srcId="{07FC4264-DCDA-4BF6-B6DA-3DD0B5736A22}" destId="{612B856D-C25D-4BE3-8A0B-CD6A1D1F0944}" srcOrd="1" destOrd="0" presId="urn:microsoft.com/office/officeart/2005/8/layout/hierarchy3"/>
    <dgm:cxn modelId="{076DF0C2-A4F3-4985-9CE6-D1DFA90FEB9F}" type="presParOf" srcId="{612B856D-C25D-4BE3-8A0B-CD6A1D1F0944}" destId="{DE481BD0-189A-48B1-9FF7-4F293DA864E7}" srcOrd="0" destOrd="0" presId="urn:microsoft.com/office/officeart/2005/8/layout/hierarchy3"/>
    <dgm:cxn modelId="{F75754EE-5CE6-4543-9AA1-72C78E5B4979}" type="presParOf" srcId="{DE481BD0-189A-48B1-9FF7-4F293DA864E7}" destId="{E9C45FD1-610F-4B6E-911B-0B04A62BE7D4}" srcOrd="0" destOrd="0" presId="urn:microsoft.com/office/officeart/2005/8/layout/hierarchy3"/>
    <dgm:cxn modelId="{CB407C84-69FC-41BB-8134-9370C2356C5B}" type="presParOf" srcId="{DE481BD0-189A-48B1-9FF7-4F293DA864E7}" destId="{3EC39D43-320E-4792-87D5-A16713681C53}" srcOrd="1" destOrd="0" presId="urn:microsoft.com/office/officeart/2005/8/layout/hierarchy3"/>
    <dgm:cxn modelId="{D45E71E4-D8FA-4307-8813-9CEF3FE2988C}" type="presParOf" srcId="{612B856D-C25D-4BE3-8A0B-CD6A1D1F0944}" destId="{26BFC67F-7449-498A-818A-E4B5C4B48B65}" srcOrd="1" destOrd="0" presId="urn:microsoft.com/office/officeart/2005/8/layout/hierarchy3"/>
    <dgm:cxn modelId="{EC95138F-5D29-458D-BB89-A6229ED2DAB7}" type="presParOf" srcId="{26BFC67F-7449-498A-818A-E4B5C4B48B65}" destId="{02E056E4-BE6C-4B00-B3C5-7D47956EE996}" srcOrd="0" destOrd="0" presId="urn:microsoft.com/office/officeart/2005/8/layout/hierarchy3"/>
    <dgm:cxn modelId="{B49F9A37-ACC8-4A66-BA94-FFA2906DF962}" type="presParOf" srcId="{26BFC67F-7449-498A-818A-E4B5C4B48B65}" destId="{F9592DDF-1C93-4B3B-8EF5-C56C9891C23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A7E07-7FE0-4E86-9B4F-AEA6B9950968}">
      <dsp:nvSpPr>
        <dsp:cNvPr id="0" name=""/>
        <dsp:cNvSpPr/>
      </dsp:nvSpPr>
      <dsp:spPr>
        <a:xfrm>
          <a:off x="1209247" y="1739823"/>
          <a:ext cx="433703" cy="826416"/>
        </a:xfrm>
        <a:custGeom>
          <a:avLst/>
          <a:gdLst/>
          <a:ahLst/>
          <a:cxnLst/>
          <a:rect l="0" t="0" r="0" b="0"/>
          <a:pathLst>
            <a:path>
              <a:moveTo>
                <a:pt x="0" y="0"/>
              </a:moveTo>
              <a:lnTo>
                <a:pt x="216851" y="0"/>
              </a:lnTo>
              <a:lnTo>
                <a:pt x="216851" y="826416"/>
              </a:lnTo>
              <a:lnTo>
                <a:pt x="433703" y="826416"/>
              </a:lnTo>
            </a:path>
          </a:pathLst>
        </a:custGeom>
        <a:noFill/>
        <a:ln w="1905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402766" y="2129698"/>
        <a:ext cx="46665" cy="46665"/>
      </dsp:txXfrm>
    </dsp:sp>
    <dsp:sp modelId="{7F9BCF25-5A95-4601-AF06-0A6EE6F6B6C2}">
      <dsp:nvSpPr>
        <dsp:cNvPr id="0" name=""/>
        <dsp:cNvSpPr/>
      </dsp:nvSpPr>
      <dsp:spPr>
        <a:xfrm>
          <a:off x="1209247" y="1694103"/>
          <a:ext cx="433703" cy="91440"/>
        </a:xfrm>
        <a:custGeom>
          <a:avLst/>
          <a:gdLst/>
          <a:ahLst/>
          <a:cxnLst/>
          <a:rect l="0" t="0" r="0" b="0"/>
          <a:pathLst>
            <a:path>
              <a:moveTo>
                <a:pt x="0" y="45720"/>
              </a:moveTo>
              <a:lnTo>
                <a:pt x="433703" y="45720"/>
              </a:lnTo>
            </a:path>
          </a:pathLst>
        </a:custGeom>
        <a:noFill/>
        <a:ln w="1905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415256" y="1728980"/>
        <a:ext cx="21685" cy="21685"/>
      </dsp:txXfrm>
    </dsp:sp>
    <dsp:sp modelId="{0BDC77E9-971A-4C66-BBED-0B632B4F317F}">
      <dsp:nvSpPr>
        <dsp:cNvPr id="0" name=""/>
        <dsp:cNvSpPr/>
      </dsp:nvSpPr>
      <dsp:spPr>
        <a:xfrm>
          <a:off x="1209247" y="913407"/>
          <a:ext cx="433703" cy="826416"/>
        </a:xfrm>
        <a:custGeom>
          <a:avLst/>
          <a:gdLst/>
          <a:ahLst/>
          <a:cxnLst/>
          <a:rect l="0" t="0" r="0" b="0"/>
          <a:pathLst>
            <a:path>
              <a:moveTo>
                <a:pt x="0" y="826416"/>
              </a:moveTo>
              <a:lnTo>
                <a:pt x="216851" y="826416"/>
              </a:lnTo>
              <a:lnTo>
                <a:pt x="216851" y="0"/>
              </a:lnTo>
              <a:lnTo>
                <a:pt x="433703" y="0"/>
              </a:lnTo>
            </a:path>
          </a:pathLst>
        </a:custGeom>
        <a:noFill/>
        <a:ln w="1905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402766" y="1303282"/>
        <a:ext cx="46665" cy="46665"/>
      </dsp:txXfrm>
    </dsp:sp>
    <dsp:sp modelId="{04D04740-7963-4322-856C-DA0603A806C5}">
      <dsp:nvSpPr>
        <dsp:cNvPr id="0" name=""/>
        <dsp:cNvSpPr/>
      </dsp:nvSpPr>
      <dsp:spPr>
        <a:xfrm rot="16200000">
          <a:off x="-861142" y="1409257"/>
          <a:ext cx="3479647" cy="661132"/>
        </a:xfrm>
        <a:prstGeom prst="rect">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a:t>STRUCTURE OF MONEY MARKET</a:t>
          </a:r>
        </a:p>
      </dsp:txBody>
      <dsp:txXfrm>
        <a:off x="-861142" y="1409257"/>
        <a:ext cx="3479647" cy="661132"/>
      </dsp:txXfrm>
    </dsp:sp>
    <dsp:sp modelId="{ED5476F6-E26C-4D44-AA1A-48C63B366743}">
      <dsp:nvSpPr>
        <dsp:cNvPr id="0" name=""/>
        <dsp:cNvSpPr/>
      </dsp:nvSpPr>
      <dsp:spPr>
        <a:xfrm>
          <a:off x="1642951" y="582840"/>
          <a:ext cx="2168516" cy="661132"/>
        </a:xfrm>
        <a:prstGeom prst="rect">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a:t>Components</a:t>
          </a:r>
        </a:p>
      </dsp:txBody>
      <dsp:txXfrm>
        <a:off x="1642951" y="582840"/>
        <a:ext cx="2168516" cy="661132"/>
      </dsp:txXfrm>
    </dsp:sp>
    <dsp:sp modelId="{A473AC9B-D8A8-4CF3-8B0E-D8E5CA274866}">
      <dsp:nvSpPr>
        <dsp:cNvPr id="0" name=""/>
        <dsp:cNvSpPr/>
      </dsp:nvSpPr>
      <dsp:spPr>
        <a:xfrm>
          <a:off x="1642951" y="1409257"/>
          <a:ext cx="2168516" cy="661132"/>
        </a:xfrm>
        <a:prstGeom prst="rect">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a:t>Participants</a:t>
          </a:r>
        </a:p>
      </dsp:txBody>
      <dsp:txXfrm>
        <a:off x="1642951" y="1409257"/>
        <a:ext cx="2168516" cy="661132"/>
      </dsp:txXfrm>
    </dsp:sp>
    <dsp:sp modelId="{2BA723D8-A6F6-4012-8B24-2D72ACAF2D75}">
      <dsp:nvSpPr>
        <dsp:cNvPr id="0" name=""/>
        <dsp:cNvSpPr/>
      </dsp:nvSpPr>
      <dsp:spPr>
        <a:xfrm>
          <a:off x="1642951" y="2235673"/>
          <a:ext cx="2168516" cy="661132"/>
        </a:xfrm>
        <a:prstGeom prst="rect">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a:t>Instruments</a:t>
          </a:r>
        </a:p>
      </dsp:txBody>
      <dsp:txXfrm>
        <a:off x="1642951" y="2235673"/>
        <a:ext cx="2168516" cy="661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14640-CA25-4C59-94EE-FF60B9316215}">
      <dsp:nvSpPr>
        <dsp:cNvPr id="0" name=""/>
        <dsp:cNvSpPr/>
      </dsp:nvSpPr>
      <dsp:spPr>
        <a:xfrm>
          <a:off x="2220418" y="1561367"/>
          <a:ext cx="1162809" cy="276295"/>
        </a:xfrm>
        <a:custGeom>
          <a:avLst/>
          <a:gdLst/>
          <a:ahLst/>
          <a:cxnLst/>
          <a:rect l="0" t="0" r="0" b="0"/>
          <a:pathLst>
            <a:path>
              <a:moveTo>
                <a:pt x="0" y="0"/>
              </a:moveTo>
              <a:lnTo>
                <a:pt x="0" y="188287"/>
              </a:lnTo>
              <a:lnTo>
                <a:pt x="1162809" y="188287"/>
              </a:lnTo>
              <a:lnTo>
                <a:pt x="1162809" y="276295"/>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CAF70-4550-4063-A3C3-ECF00DE5FF35}">
      <dsp:nvSpPr>
        <dsp:cNvPr id="0" name=""/>
        <dsp:cNvSpPr/>
      </dsp:nvSpPr>
      <dsp:spPr>
        <a:xfrm>
          <a:off x="1057609" y="1561367"/>
          <a:ext cx="1162809" cy="276295"/>
        </a:xfrm>
        <a:custGeom>
          <a:avLst/>
          <a:gdLst/>
          <a:ahLst/>
          <a:cxnLst/>
          <a:rect l="0" t="0" r="0" b="0"/>
          <a:pathLst>
            <a:path>
              <a:moveTo>
                <a:pt x="1162809" y="0"/>
              </a:moveTo>
              <a:lnTo>
                <a:pt x="1162809" y="188287"/>
              </a:lnTo>
              <a:lnTo>
                <a:pt x="0" y="188287"/>
              </a:lnTo>
              <a:lnTo>
                <a:pt x="0" y="276295"/>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36C30-359D-4464-BF64-999B0AE1D9BB}">
      <dsp:nvSpPr>
        <dsp:cNvPr id="0" name=""/>
        <dsp:cNvSpPr/>
      </dsp:nvSpPr>
      <dsp:spPr>
        <a:xfrm>
          <a:off x="1163166" y="958108"/>
          <a:ext cx="2114504" cy="603259"/>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F4C8A5-2231-4C42-8926-8C985D636B9D}">
      <dsp:nvSpPr>
        <dsp:cNvPr id="0" name=""/>
        <dsp:cNvSpPr/>
      </dsp:nvSpPr>
      <dsp:spPr>
        <a:xfrm>
          <a:off x="1268723" y="1058387"/>
          <a:ext cx="2114504" cy="603259"/>
        </a:xfrm>
        <a:prstGeom prst="roundRect">
          <a:avLst>
            <a:gd name="adj" fmla="val 10000"/>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a:t>Components of money market</a:t>
          </a:r>
        </a:p>
      </dsp:txBody>
      <dsp:txXfrm>
        <a:off x="1286392" y="1076056"/>
        <a:ext cx="2079166" cy="567921"/>
      </dsp:txXfrm>
    </dsp:sp>
    <dsp:sp modelId="{69F3E635-0660-494E-94C5-21D9A97DB9F1}">
      <dsp:nvSpPr>
        <dsp:cNvPr id="0" name=""/>
        <dsp:cNvSpPr/>
      </dsp:nvSpPr>
      <dsp:spPr>
        <a:xfrm>
          <a:off x="357" y="1837663"/>
          <a:ext cx="2114504" cy="603259"/>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1CB825-0740-4D57-9EE4-D67935CE4F14}">
      <dsp:nvSpPr>
        <dsp:cNvPr id="0" name=""/>
        <dsp:cNvSpPr/>
      </dsp:nvSpPr>
      <dsp:spPr>
        <a:xfrm>
          <a:off x="105914" y="1937943"/>
          <a:ext cx="2114504" cy="603259"/>
        </a:xfrm>
        <a:prstGeom prst="roundRect">
          <a:avLst>
            <a:gd name="adj" fmla="val 10000"/>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a:t>Organised sector</a:t>
          </a:r>
        </a:p>
      </dsp:txBody>
      <dsp:txXfrm>
        <a:off x="123583" y="1955612"/>
        <a:ext cx="2079166" cy="567921"/>
      </dsp:txXfrm>
    </dsp:sp>
    <dsp:sp modelId="{12DDC1AD-F4B6-4A49-951B-5199EF9C0C0D}">
      <dsp:nvSpPr>
        <dsp:cNvPr id="0" name=""/>
        <dsp:cNvSpPr/>
      </dsp:nvSpPr>
      <dsp:spPr>
        <a:xfrm>
          <a:off x="2325976" y="1837663"/>
          <a:ext cx="2114504" cy="603259"/>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228631-9D44-4A70-8AFD-843C944EBC16}">
      <dsp:nvSpPr>
        <dsp:cNvPr id="0" name=""/>
        <dsp:cNvSpPr/>
      </dsp:nvSpPr>
      <dsp:spPr>
        <a:xfrm>
          <a:off x="2431533" y="1937943"/>
          <a:ext cx="2114504" cy="603259"/>
        </a:xfrm>
        <a:prstGeom prst="roundRect">
          <a:avLst>
            <a:gd name="adj" fmla="val 10000"/>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1" kern="1200"/>
            <a:t>Unorganised sector</a:t>
          </a:r>
        </a:p>
      </dsp:txBody>
      <dsp:txXfrm>
        <a:off x="2449202" y="1955612"/>
        <a:ext cx="2079166" cy="567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1A869-21DF-492D-8ECF-0733C2E7AC4F}">
      <dsp:nvSpPr>
        <dsp:cNvPr id="0" name=""/>
        <dsp:cNvSpPr/>
      </dsp:nvSpPr>
      <dsp:spPr>
        <a:xfrm>
          <a:off x="4810405" y="2243087"/>
          <a:ext cx="812583" cy="233303"/>
        </a:xfrm>
        <a:custGeom>
          <a:avLst/>
          <a:gdLst/>
          <a:ahLst/>
          <a:cxnLst/>
          <a:rect l="0" t="0" r="0" b="0"/>
          <a:pathLst>
            <a:path>
              <a:moveTo>
                <a:pt x="0" y="0"/>
              </a:moveTo>
              <a:lnTo>
                <a:pt x="0" y="158989"/>
              </a:lnTo>
              <a:lnTo>
                <a:pt x="812583" y="158989"/>
              </a:lnTo>
              <a:lnTo>
                <a:pt x="812583" y="233303"/>
              </a:lnTo>
            </a:path>
          </a:pathLst>
        </a:custGeom>
        <a:noFill/>
        <a:ln w="1905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79DE8-AAA5-415E-917A-05A34E507C88}">
      <dsp:nvSpPr>
        <dsp:cNvPr id="0" name=""/>
        <dsp:cNvSpPr/>
      </dsp:nvSpPr>
      <dsp:spPr>
        <a:xfrm>
          <a:off x="3997821" y="2243087"/>
          <a:ext cx="812583" cy="233303"/>
        </a:xfrm>
        <a:custGeom>
          <a:avLst/>
          <a:gdLst/>
          <a:ahLst/>
          <a:cxnLst/>
          <a:rect l="0" t="0" r="0" b="0"/>
          <a:pathLst>
            <a:path>
              <a:moveTo>
                <a:pt x="812583" y="0"/>
              </a:moveTo>
              <a:lnTo>
                <a:pt x="812583" y="158989"/>
              </a:lnTo>
              <a:lnTo>
                <a:pt x="0" y="158989"/>
              </a:lnTo>
              <a:lnTo>
                <a:pt x="0" y="233303"/>
              </a:lnTo>
            </a:path>
          </a:pathLst>
        </a:custGeom>
        <a:noFill/>
        <a:ln w="1905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44D19-4D1A-4846-8015-A825C77AE07F}">
      <dsp:nvSpPr>
        <dsp:cNvPr id="0" name=""/>
        <dsp:cNvSpPr/>
      </dsp:nvSpPr>
      <dsp:spPr>
        <a:xfrm>
          <a:off x="2712029" y="1500393"/>
          <a:ext cx="2098375" cy="233303"/>
        </a:xfrm>
        <a:custGeom>
          <a:avLst/>
          <a:gdLst/>
          <a:ahLst/>
          <a:cxnLst/>
          <a:rect l="0" t="0" r="0" b="0"/>
          <a:pathLst>
            <a:path>
              <a:moveTo>
                <a:pt x="0" y="0"/>
              </a:moveTo>
              <a:lnTo>
                <a:pt x="0" y="158989"/>
              </a:lnTo>
              <a:lnTo>
                <a:pt x="2098375" y="158989"/>
              </a:lnTo>
              <a:lnTo>
                <a:pt x="2098375" y="2333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AAEE9-38F2-4345-9481-811B95D0D9FA}">
      <dsp:nvSpPr>
        <dsp:cNvPr id="0" name=""/>
        <dsp:cNvSpPr/>
      </dsp:nvSpPr>
      <dsp:spPr>
        <a:xfrm>
          <a:off x="2712029" y="1500393"/>
          <a:ext cx="699458" cy="233303"/>
        </a:xfrm>
        <a:custGeom>
          <a:avLst/>
          <a:gdLst/>
          <a:ahLst/>
          <a:cxnLst/>
          <a:rect l="0" t="0" r="0" b="0"/>
          <a:pathLst>
            <a:path>
              <a:moveTo>
                <a:pt x="0" y="0"/>
              </a:moveTo>
              <a:lnTo>
                <a:pt x="0" y="158989"/>
              </a:lnTo>
              <a:lnTo>
                <a:pt x="699458" y="158989"/>
              </a:lnTo>
              <a:lnTo>
                <a:pt x="699458" y="2333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2C144D-C59A-4C8C-89B5-BD5F6FCD4D6E}">
      <dsp:nvSpPr>
        <dsp:cNvPr id="0" name=""/>
        <dsp:cNvSpPr/>
      </dsp:nvSpPr>
      <dsp:spPr>
        <a:xfrm>
          <a:off x="2012571" y="1500393"/>
          <a:ext cx="699458" cy="233303"/>
        </a:xfrm>
        <a:custGeom>
          <a:avLst/>
          <a:gdLst/>
          <a:ahLst/>
          <a:cxnLst/>
          <a:rect l="0" t="0" r="0" b="0"/>
          <a:pathLst>
            <a:path>
              <a:moveTo>
                <a:pt x="699458" y="0"/>
              </a:moveTo>
              <a:lnTo>
                <a:pt x="699458" y="158989"/>
              </a:lnTo>
              <a:lnTo>
                <a:pt x="0" y="158989"/>
              </a:lnTo>
              <a:lnTo>
                <a:pt x="0" y="2333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9CFADA-6B2A-4645-A05B-9FAFA2A0F641}">
      <dsp:nvSpPr>
        <dsp:cNvPr id="0" name=""/>
        <dsp:cNvSpPr/>
      </dsp:nvSpPr>
      <dsp:spPr>
        <a:xfrm>
          <a:off x="613654" y="1500393"/>
          <a:ext cx="2098375" cy="233303"/>
        </a:xfrm>
        <a:custGeom>
          <a:avLst/>
          <a:gdLst/>
          <a:ahLst/>
          <a:cxnLst/>
          <a:rect l="0" t="0" r="0" b="0"/>
          <a:pathLst>
            <a:path>
              <a:moveTo>
                <a:pt x="2098375" y="0"/>
              </a:moveTo>
              <a:lnTo>
                <a:pt x="2098375" y="158989"/>
              </a:lnTo>
              <a:lnTo>
                <a:pt x="0" y="158989"/>
              </a:lnTo>
              <a:lnTo>
                <a:pt x="0" y="23330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62E46-6E7F-4EC1-A9F4-4DF3F54B8820}">
      <dsp:nvSpPr>
        <dsp:cNvPr id="0" name=""/>
        <dsp:cNvSpPr/>
      </dsp:nvSpPr>
      <dsp:spPr>
        <a:xfrm>
          <a:off x="1642229" y="991002"/>
          <a:ext cx="2139601"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9E3F93C8-22A5-4C5E-A041-F1552D9A2E5E}">
      <dsp:nvSpPr>
        <dsp:cNvPr id="0" name=""/>
        <dsp:cNvSpPr/>
      </dsp:nvSpPr>
      <dsp:spPr>
        <a:xfrm>
          <a:off x="1731361" y="1075678"/>
          <a:ext cx="2139601"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ORGANISED MONEY MARKET</a:t>
          </a:r>
        </a:p>
      </dsp:txBody>
      <dsp:txXfrm>
        <a:off x="1746281" y="1090598"/>
        <a:ext cx="2109761" cy="479550"/>
      </dsp:txXfrm>
    </dsp:sp>
    <dsp:sp modelId="{B5C9D3F6-02C9-47DD-B6D5-AD11CAC6084C}">
      <dsp:nvSpPr>
        <dsp:cNvPr id="0" name=""/>
        <dsp:cNvSpPr/>
      </dsp:nvSpPr>
      <dsp:spPr>
        <a:xfrm>
          <a:off x="3327" y="1733696"/>
          <a:ext cx="122065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3F5D5687-A280-4509-B2F1-96B45A012CE8}">
      <dsp:nvSpPr>
        <dsp:cNvPr id="0" name=""/>
        <dsp:cNvSpPr/>
      </dsp:nvSpPr>
      <dsp:spPr>
        <a:xfrm>
          <a:off x="92460" y="1818372"/>
          <a:ext cx="122065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Call money market</a:t>
          </a:r>
        </a:p>
      </dsp:txBody>
      <dsp:txXfrm>
        <a:off x="107380" y="1833292"/>
        <a:ext cx="1190812" cy="479550"/>
      </dsp:txXfrm>
    </dsp:sp>
    <dsp:sp modelId="{29341CE5-829C-41AD-916E-A122E9E132E4}">
      <dsp:nvSpPr>
        <dsp:cNvPr id="0" name=""/>
        <dsp:cNvSpPr/>
      </dsp:nvSpPr>
      <dsp:spPr>
        <a:xfrm>
          <a:off x="1402244" y="1733696"/>
          <a:ext cx="122065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E3CAC7CB-F018-4712-8C40-FEFC85B103CC}">
      <dsp:nvSpPr>
        <dsp:cNvPr id="0" name=""/>
        <dsp:cNvSpPr/>
      </dsp:nvSpPr>
      <dsp:spPr>
        <a:xfrm>
          <a:off x="1491377" y="1818372"/>
          <a:ext cx="122065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Collateral loan market</a:t>
          </a:r>
        </a:p>
      </dsp:txBody>
      <dsp:txXfrm>
        <a:off x="1506297" y="1833292"/>
        <a:ext cx="1190812" cy="479550"/>
      </dsp:txXfrm>
    </dsp:sp>
    <dsp:sp modelId="{43EFF198-195E-4A6B-9A1A-B98377B61307}">
      <dsp:nvSpPr>
        <dsp:cNvPr id="0" name=""/>
        <dsp:cNvSpPr/>
      </dsp:nvSpPr>
      <dsp:spPr>
        <a:xfrm>
          <a:off x="2801162" y="1733696"/>
          <a:ext cx="122065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6466E5B2-1676-44DB-B507-48C37F5FF062}">
      <dsp:nvSpPr>
        <dsp:cNvPr id="0" name=""/>
        <dsp:cNvSpPr/>
      </dsp:nvSpPr>
      <dsp:spPr>
        <a:xfrm>
          <a:off x="2890294" y="1818372"/>
          <a:ext cx="122065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Acceptance market</a:t>
          </a:r>
        </a:p>
      </dsp:txBody>
      <dsp:txXfrm>
        <a:off x="2905214" y="1833292"/>
        <a:ext cx="1190812" cy="479550"/>
      </dsp:txXfrm>
    </dsp:sp>
    <dsp:sp modelId="{BD20D332-CB10-48AA-89DC-45186A2095C6}">
      <dsp:nvSpPr>
        <dsp:cNvPr id="0" name=""/>
        <dsp:cNvSpPr/>
      </dsp:nvSpPr>
      <dsp:spPr>
        <a:xfrm>
          <a:off x="4200079" y="1733696"/>
          <a:ext cx="122065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DB43D97C-9B02-4EA1-9E0E-1720E6950139}">
      <dsp:nvSpPr>
        <dsp:cNvPr id="0" name=""/>
        <dsp:cNvSpPr/>
      </dsp:nvSpPr>
      <dsp:spPr>
        <a:xfrm>
          <a:off x="4289211" y="1818372"/>
          <a:ext cx="122065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Bill market</a:t>
          </a:r>
        </a:p>
      </dsp:txBody>
      <dsp:txXfrm>
        <a:off x="4304131" y="1833292"/>
        <a:ext cx="1190812" cy="479550"/>
      </dsp:txXfrm>
    </dsp:sp>
    <dsp:sp modelId="{84C21CE6-5AFD-42B1-A0FA-C77C2B99DF68}">
      <dsp:nvSpPr>
        <dsp:cNvPr id="0" name=""/>
        <dsp:cNvSpPr/>
      </dsp:nvSpPr>
      <dsp:spPr>
        <a:xfrm>
          <a:off x="3274370" y="2476391"/>
          <a:ext cx="144690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9A0A0B63-BE08-4C88-9A59-444EDE9D5106}">
      <dsp:nvSpPr>
        <dsp:cNvPr id="0" name=""/>
        <dsp:cNvSpPr/>
      </dsp:nvSpPr>
      <dsp:spPr>
        <a:xfrm>
          <a:off x="3363503" y="2561066"/>
          <a:ext cx="144690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Collateral bill market</a:t>
          </a:r>
        </a:p>
      </dsp:txBody>
      <dsp:txXfrm>
        <a:off x="3378423" y="2575986"/>
        <a:ext cx="1417062" cy="479550"/>
      </dsp:txXfrm>
    </dsp:sp>
    <dsp:sp modelId="{163425CC-9A53-47BE-821D-131D60FB92A4}">
      <dsp:nvSpPr>
        <dsp:cNvPr id="0" name=""/>
        <dsp:cNvSpPr/>
      </dsp:nvSpPr>
      <dsp:spPr>
        <a:xfrm>
          <a:off x="4899537" y="2476391"/>
          <a:ext cx="1446902" cy="509390"/>
        </a:xfrm>
        <a:prstGeom prst="roundRect">
          <a:avLst>
            <a:gd name="adj" fmla="val 10000"/>
          </a:avLst>
        </a:prstGeom>
        <a:gradFill rotWithShape="0">
          <a:gsLst>
            <a:gs pos="0">
              <a:schemeClr val="lt1">
                <a:hueOff val="0"/>
                <a:satOff val="0"/>
                <a:lumOff val="0"/>
                <a:alphaOff val="0"/>
                <a:tint val="94000"/>
                <a:satMod val="100000"/>
                <a:lumMod val="104000"/>
              </a:schemeClr>
            </a:gs>
            <a:gs pos="69000">
              <a:schemeClr val="lt1">
                <a:hueOff val="0"/>
                <a:satOff val="0"/>
                <a:lumOff val="0"/>
                <a:alphaOff val="0"/>
                <a:shade val="86000"/>
                <a:satMod val="130000"/>
                <a:lumMod val="102000"/>
              </a:schemeClr>
            </a:gs>
            <a:gs pos="100000">
              <a:schemeClr val="l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sp>
    <dsp:sp modelId="{E9A11AF0-657C-43AD-BE3E-C0035C07D65C}">
      <dsp:nvSpPr>
        <dsp:cNvPr id="0" name=""/>
        <dsp:cNvSpPr/>
      </dsp:nvSpPr>
      <dsp:spPr>
        <a:xfrm>
          <a:off x="4988669" y="2561066"/>
          <a:ext cx="1446902" cy="509390"/>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a:t>Treasury bill market</a:t>
          </a:r>
        </a:p>
      </dsp:txBody>
      <dsp:txXfrm>
        <a:off x="5003589" y="2575986"/>
        <a:ext cx="1417062" cy="479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721BD-6D45-4190-82E2-CE5057E531F7}">
      <dsp:nvSpPr>
        <dsp:cNvPr id="0" name=""/>
        <dsp:cNvSpPr/>
      </dsp:nvSpPr>
      <dsp:spPr>
        <a:xfrm>
          <a:off x="630927" y="1073"/>
          <a:ext cx="2841194" cy="1704716"/>
        </a:xfrm>
        <a:prstGeom prst="rect">
          <a:avLst/>
        </a:prstGeom>
        <a:gradFill rotWithShape="0">
          <a:gsLst>
            <a:gs pos="0">
              <a:schemeClr val="accent5">
                <a:hueOff val="0"/>
                <a:satOff val="0"/>
                <a:lumOff val="0"/>
                <a:alphaOff val="0"/>
                <a:tint val="48000"/>
                <a:satMod val="105000"/>
                <a:lumMod val="110000"/>
              </a:schemeClr>
            </a:gs>
            <a:gs pos="100000">
              <a:schemeClr val="accent5">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IN" sz="2700" b="1" kern="1200"/>
            <a:t>Indigenous bankers</a:t>
          </a:r>
        </a:p>
      </dsp:txBody>
      <dsp:txXfrm>
        <a:off x="630927" y="1073"/>
        <a:ext cx="2841194" cy="1704716"/>
      </dsp:txXfrm>
    </dsp:sp>
    <dsp:sp modelId="{9E22C337-274F-40C7-8BEB-F44A809CE6A6}">
      <dsp:nvSpPr>
        <dsp:cNvPr id="0" name=""/>
        <dsp:cNvSpPr/>
      </dsp:nvSpPr>
      <dsp:spPr>
        <a:xfrm>
          <a:off x="3756240" y="1073"/>
          <a:ext cx="2841194" cy="1704716"/>
        </a:xfrm>
        <a:prstGeom prst="rect">
          <a:avLst/>
        </a:prstGeom>
        <a:gradFill rotWithShape="0">
          <a:gsLst>
            <a:gs pos="0">
              <a:schemeClr val="accent5">
                <a:hueOff val="-4607364"/>
                <a:satOff val="5156"/>
                <a:lumOff val="294"/>
                <a:alphaOff val="0"/>
                <a:tint val="48000"/>
                <a:satMod val="105000"/>
                <a:lumMod val="110000"/>
              </a:schemeClr>
            </a:gs>
            <a:gs pos="100000">
              <a:schemeClr val="accent5">
                <a:hueOff val="-4607364"/>
                <a:satOff val="5156"/>
                <a:lumOff val="294"/>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IN" sz="2700" b="1" kern="1200"/>
            <a:t>Money lenders</a:t>
          </a:r>
        </a:p>
      </dsp:txBody>
      <dsp:txXfrm>
        <a:off x="3756240" y="1073"/>
        <a:ext cx="2841194" cy="1704716"/>
      </dsp:txXfrm>
    </dsp:sp>
    <dsp:sp modelId="{488C85CE-9153-4CA4-AD5D-48BB6D5624CA}">
      <dsp:nvSpPr>
        <dsp:cNvPr id="0" name=""/>
        <dsp:cNvSpPr/>
      </dsp:nvSpPr>
      <dsp:spPr>
        <a:xfrm>
          <a:off x="6881553" y="1073"/>
          <a:ext cx="2841194" cy="1704716"/>
        </a:xfrm>
        <a:prstGeom prst="rect">
          <a:avLst/>
        </a:prstGeom>
        <a:gradFill rotWithShape="0">
          <a:gsLst>
            <a:gs pos="0">
              <a:schemeClr val="accent5">
                <a:hueOff val="-9214729"/>
                <a:satOff val="10313"/>
                <a:lumOff val="589"/>
                <a:alphaOff val="0"/>
                <a:tint val="48000"/>
                <a:satMod val="105000"/>
                <a:lumMod val="110000"/>
              </a:schemeClr>
            </a:gs>
            <a:gs pos="100000">
              <a:schemeClr val="accent5">
                <a:hueOff val="-9214729"/>
                <a:satOff val="10313"/>
                <a:lumOff val="589"/>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IN" sz="2700" b="1" kern="1200"/>
            <a:t>Unregulated non-bank financial intermediaries</a:t>
          </a:r>
        </a:p>
      </dsp:txBody>
      <dsp:txXfrm>
        <a:off x="6881553" y="1073"/>
        <a:ext cx="2841194" cy="1704716"/>
      </dsp:txXfrm>
    </dsp:sp>
    <dsp:sp modelId="{53931AC4-1910-4617-BED9-5A88D7D4C7D5}">
      <dsp:nvSpPr>
        <dsp:cNvPr id="0" name=""/>
        <dsp:cNvSpPr/>
      </dsp:nvSpPr>
      <dsp:spPr>
        <a:xfrm>
          <a:off x="2193583" y="1989909"/>
          <a:ext cx="2841194" cy="1704716"/>
        </a:xfrm>
        <a:prstGeom prst="rect">
          <a:avLst/>
        </a:prstGeom>
        <a:gradFill rotWithShape="0">
          <a:gsLst>
            <a:gs pos="0">
              <a:schemeClr val="accent5">
                <a:hueOff val="-13822094"/>
                <a:satOff val="15469"/>
                <a:lumOff val="883"/>
                <a:alphaOff val="0"/>
                <a:tint val="48000"/>
                <a:satMod val="105000"/>
                <a:lumMod val="110000"/>
              </a:schemeClr>
            </a:gs>
            <a:gs pos="100000">
              <a:schemeClr val="accent5">
                <a:hueOff val="-13822094"/>
                <a:satOff val="15469"/>
                <a:lumOff val="883"/>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IN" sz="2700" b="1" kern="1200"/>
            <a:t>Finance brokers</a:t>
          </a:r>
        </a:p>
      </dsp:txBody>
      <dsp:txXfrm>
        <a:off x="2193583" y="1989909"/>
        <a:ext cx="2841194" cy="1704716"/>
      </dsp:txXfrm>
    </dsp:sp>
    <dsp:sp modelId="{ECB5BD88-D2C6-4C25-A426-48CB1BC16B83}">
      <dsp:nvSpPr>
        <dsp:cNvPr id="0" name=""/>
        <dsp:cNvSpPr/>
      </dsp:nvSpPr>
      <dsp:spPr>
        <a:xfrm>
          <a:off x="5318897" y="1989909"/>
          <a:ext cx="2841194" cy="1704716"/>
        </a:xfrm>
        <a:prstGeom prst="rect">
          <a:avLst/>
        </a:prstGeom>
        <a:gradFill rotWithShape="0">
          <a:gsLst>
            <a:gs pos="0">
              <a:schemeClr val="accent5">
                <a:hueOff val="-18429457"/>
                <a:satOff val="20625"/>
                <a:lumOff val="1177"/>
                <a:alphaOff val="0"/>
                <a:tint val="48000"/>
                <a:satMod val="105000"/>
                <a:lumMod val="110000"/>
              </a:schemeClr>
            </a:gs>
            <a:gs pos="100000">
              <a:schemeClr val="accent5">
                <a:hueOff val="-18429457"/>
                <a:satOff val="20625"/>
                <a:lumOff val="1177"/>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IN" sz="2700" b="1" kern="1200"/>
            <a:t>Finance companies</a:t>
          </a:r>
        </a:p>
      </dsp:txBody>
      <dsp:txXfrm>
        <a:off x="5318897" y="1989909"/>
        <a:ext cx="2841194" cy="1704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91363-3F74-48CF-B5E2-4C260B0076E6}">
      <dsp:nvSpPr>
        <dsp:cNvPr id="0" name=""/>
        <dsp:cNvSpPr/>
      </dsp:nvSpPr>
      <dsp:spPr>
        <a:xfrm>
          <a:off x="3841147" y="2359742"/>
          <a:ext cx="316786" cy="2112715"/>
        </a:xfrm>
        <a:custGeom>
          <a:avLst/>
          <a:gdLst/>
          <a:ahLst/>
          <a:cxnLst/>
          <a:rect l="0" t="0" r="0" b="0"/>
          <a:pathLst>
            <a:path>
              <a:moveTo>
                <a:pt x="0" y="0"/>
              </a:moveTo>
              <a:lnTo>
                <a:pt x="158393" y="0"/>
              </a:lnTo>
              <a:lnTo>
                <a:pt x="158393" y="2112715"/>
              </a:lnTo>
              <a:lnTo>
                <a:pt x="316786" y="2112715"/>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IN" sz="700" kern="1200"/>
        </a:p>
      </dsp:txBody>
      <dsp:txXfrm>
        <a:off x="3946132" y="3362691"/>
        <a:ext cx="106816" cy="106816"/>
      </dsp:txXfrm>
    </dsp:sp>
    <dsp:sp modelId="{1884CE55-A0B9-42DF-B56F-CEDBA92026E3}">
      <dsp:nvSpPr>
        <dsp:cNvPr id="0" name=""/>
        <dsp:cNvSpPr/>
      </dsp:nvSpPr>
      <dsp:spPr>
        <a:xfrm>
          <a:off x="3841147" y="2359742"/>
          <a:ext cx="316786" cy="1509082"/>
        </a:xfrm>
        <a:custGeom>
          <a:avLst/>
          <a:gdLst/>
          <a:ahLst/>
          <a:cxnLst/>
          <a:rect l="0" t="0" r="0" b="0"/>
          <a:pathLst>
            <a:path>
              <a:moveTo>
                <a:pt x="0" y="0"/>
              </a:moveTo>
              <a:lnTo>
                <a:pt x="158393" y="0"/>
              </a:lnTo>
              <a:lnTo>
                <a:pt x="158393" y="1509082"/>
              </a:lnTo>
              <a:lnTo>
                <a:pt x="316786" y="150908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60991" y="3075733"/>
        <a:ext cx="77098" cy="77098"/>
      </dsp:txXfrm>
    </dsp:sp>
    <dsp:sp modelId="{909E4247-48D2-443D-90B6-10C5F926CA77}">
      <dsp:nvSpPr>
        <dsp:cNvPr id="0" name=""/>
        <dsp:cNvSpPr/>
      </dsp:nvSpPr>
      <dsp:spPr>
        <a:xfrm>
          <a:off x="3841147" y="2359742"/>
          <a:ext cx="316786" cy="905449"/>
        </a:xfrm>
        <a:custGeom>
          <a:avLst/>
          <a:gdLst/>
          <a:ahLst/>
          <a:cxnLst/>
          <a:rect l="0" t="0" r="0" b="0"/>
          <a:pathLst>
            <a:path>
              <a:moveTo>
                <a:pt x="0" y="0"/>
              </a:moveTo>
              <a:lnTo>
                <a:pt x="158393" y="0"/>
              </a:lnTo>
              <a:lnTo>
                <a:pt x="158393" y="905449"/>
              </a:lnTo>
              <a:lnTo>
                <a:pt x="316786" y="905449"/>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75559" y="2788485"/>
        <a:ext cx="47963" cy="47963"/>
      </dsp:txXfrm>
    </dsp:sp>
    <dsp:sp modelId="{3491522C-A5EE-4AE0-A455-0D6D5C3D10A7}">
      <dsp:nvSpPr>
        <dsp:cNvPr id="0" name=""/>
        <dsp:cNvSpPr/>
      </dsp:nvSpPr>
      <dsp:spPr>
        <a:xfrm>
          <a:off x="3841147" y="2359742"/>
          <a:ext cx="316786" cy="301816"/>
        </a:xfrm>
        <a:custGeom>
          <a:avLst/>
          <a:gdLst/>
          <a:ahLst/>
          <a:cxnLst/>
          <a:rect l="0" t="0" r="0" b="0"/>
          <a:pathLst>
            <a:path>
              <a:moveTo>
                <a:pt x="0" y="0"/>
              </a:moveTo>
              <a:lnTo>
                <a:pt x="158393" y="0"/>
              </a:lnTo>
              <a:lnTo>
                <a:pt x="158393" y="301816"/>
              </a:lnTo>
              <a:lnTo>
                <a:pt x="316786" y="30181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88602" y="2499711"/>
        <a:ext cx="21877" cy="21877"/>
      </dsp:txXfrm>
    </dsp:sp>
    <dsp:sp modelId="{EEFCD8FB-817C-4E74-B739-0417A3E2AADB}">
      <dsp:nvSpPr>
        <dsp:cNvPr id="0" name=""/>
        <dsp:cNvSpPr/>
      </dsp:nvSpPr>
      <dsp:spPr>
        <a:xfrm>
          <a:off x="3841147" y="2057925"/>
          <a:ext cx="316786" cy="301816"/>
        </a:xfrm>
        <a:custGeom>
          <a:avLst/>
          <a:gdLst/>
          <a:ahLst/>
          <a:cxnLst/>
          <a:rect l="0" t="0" r="0" b="0"/>
          <a:pathLst>
            <a:path>
              <a:moveTo>
                <a:pt x="0" y="301816"/>
              </a:moveTo>
              <a:lnTo>
                <a:pt x="158393" y="301816"/>
              </a:lnTo>
              <a:lnTo>
                <a:pt x="158393" y="0"/>
              </a:lnTo>
              <a:lnTo>
                <a:pt x="316786" y="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88602" y="2197895"/>
        <a:ext cx="21877" cy="21877"/>
      </dsp:txXfrm>
    </dsp:sp>
    <dsp:sp modelId="{E5E03827-B750-46B5-A4D4-B9753B7FABD5}">
      <dsp:nvSpPr>
        <dsp:cNvPr id="0" name=""/>
        <dsp:cNvSpPr/>
      </dsp:nvSpPr>
      <dsp:spPr>
        <a:xfrm>
          <a:off x="3841147" y="1454292"/>
          <a:ext cx="316786" cy="905449"/>
        </a:xfrm>
        <a:custGeom>
          <a:avLst/>
          <a:gdLst/>
          <a:ahLst/>
          <a:cxnLst/>
          <a:rect l="0" t="0" r="0" b="0"/>
          <a:pathLst>
            <a:path>
              <a:moveTo>
                <a:pt x="0" y="905449"/>
              </a:moveTo>
              <a:lnTo>
                <a:pt x="158393" y="905449"/>
              </a:lnTo>
              <a:lnTo>
                <a:pt x="158393" y="0"/>
              </a:lnTo>
              <a:lnTo>
                <a:pt x="316786" y="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75559" y="1883035"/>
        <a:ext cx="47963" cy="47963"/>
      </dsp:txXfrm>
    </dsp:sp>
    <dsp:sp modelId="{5C06764C-E6FA-4089-B382-790EC8A806EF}">
      <dsp:nvSpPr>
        <dsp:cNvPr id="0" name=""/>
        <dsp:cNvSpPr/>
      </dsp:nvSpPr>
      <dsp:spPr>
        <a:xfrm>
          <a:off x="3841147" y="850659"/>
          <a:ext cx="316786" cy="1509082"/>
        </a:xfrm>
        <a:custGeom>
          <a:avLst/>
          <a:gdLst/>
          <a:ahLst/>
          <a:cxnLst/>
          <a:rect l="0" t="0" r="0" b="0"/>
          <a:pathLst>
            <a:path>
              <a:moveTo>
                <a:pt x="0" y="1509082"/>
              </a:moveTo>
              <a:lnTo>
                <a:pt x="158393" y="1509082"/>
              </a:lnTo>
              <a:lnTo>
                <a:pt x="158393" y="0"/>
              </a:lnTo>
              <a:lnTo>
                <a:pt x="316786" y="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960991" y="1566651"/>
        <a:ext cx="77098" cy="77098"/>
      </dsp:txXfrm>
    </dsp:sp>
    <dsp:sp modelId="{6907E713-008B-4578-B6A0-93B5DB535740}">
      <dsp:nvSpPr>
        <dsp:cNvPr id="0" name=""/>
        <dsp:cNvSpPr/>
      </dsp:nvSpPr>
      <dsp:spPr>
        <a:xfrm>
          <a:off x="3841147" y="247026"/>
          <a:ext cx="316786" cy="2112715"/>
        </a:xfrm>
        <a:custGeom>
          <a:avLst/>
          <a:gdLst/>
          <a:ahLst/>
          <a:cxnLst/>
          <a:rect l="0" t="0" r="0" b="0"/>
          <a:pathLst>
            <a:path>
              <a:moveTo>
                <a:pt x="0" y="2112715"/>
              </a:moveTo>
              <a:lnTo>
                <a:pt x="158393" y="2112715"/>
              </a:lnTo>
              <a:lnTo>
                <a:pt x="158393" y="0"/>
              </a:lnTo>
              <a:lnTo>
                <a:pt x="316786" y="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IN" sz="700" kern="1200"/>
        </a:p>
      </dsp:txBody>
      <dsp:txXfrm>
        <a:off x="3946132" y="1249976"/>
        <a:ext cx="106816" cy="106816"/>
      </dsp:txXfrm>
    </dsp:sp>
    <dsp:sp modelId="{ADC3D3E6-07C9-4E52-9EE6-0AE18244DDFB}">
      <dsp:nvSpPr>
        <dsp:cNvPr id="0" name=""/>
        <dsp:cNvSpPr/>
      </dsp:nvSpPr>
      <dsp:spPr>
        <a:xfrm rot="16200000">
          <a:off x="1477998" y="1601900"/>
          <a:ext cx="3210615" cy="1515683"/>
        </a:xfrm>
        <a:prstGeom prst="rect">
          <a:avLst/>
        </a:prstGeom>
        <a:gradFill rotWithShape="0">
          <a:gsLst>
            <a:gs pos="0">
              <a:schemeClr val="accent2">
                <a:hueOff val="0"/>
                <a:satOff val="0"/>
                <a:lumOff val="0"/>
                <a:alphaOff val="0"/>
                <a:tint val="48000"/>
                <a:satMod val="105000"/>
                <a:lumMod val="110000"/>
              </a:schemeClr>
            </a:gs>
            <a:gs pos="100000">
              <a:schemeClr val="accent2">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a:t>Instruments of money market</a:t>
          </a:r>
        </a:p>
      </dsp:txBody>
      <dsp:txXfrm>
        <a:off x="1477998" y="1601900"/>
        <a:ext cx="3210615" cy="1515683"/>
      </dsp:txXfrm>
    </dsp:sp>
    <dsp:sp modelId="{7A6A656E-6E10-41D9-B817-7EBB2A342544}">
      <dsp:nvSpPr>
        <dsp:cNvPr id="0" name=""/>
        <dsp:cNvSpPr/>
      </dsp:nvSpPr>
      <dsp:spPr>
        <a:xfrm>
          <a:off x="4157934" y="5573"/>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Treasury bills</a:t>
          </a:r>
        </a:p>
      </dsp:txBody>
      <dsp:txXfrm>
        <a:off x="4157934" y="5573"/>
        <a:ext cx="3870276" cy="482906"/>
      </dsp:txXfrm>
    </dsp:sp>
    <dsp:sp modelId="{4D247B72-BFEB-417E-AE1D-C37BE5EF638C}">
      <dsp:nvSpPr>
        <dsp:cNvPr id="0" name=""/>
        <dsp:cNvSpPr/>
      </dsp:nvSpPr>
      <dsp:spPr>
        <a:xfrm>
          <a:off x="4157934" y="609206"/>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Commercial papers</a:t>
          </a:r>
        </a:p>
      </dsp:txBody>
      <dsp:txXfrm>
        <a:off x="4157934" y="609206"/>
        <a:ext cx="3870276" cy="482906"/>
      </dsp:txXfrm>
    </dsp:sp>
    <dsp:sp modelId="{14CA73DA-05D6-4FF5-839B-676812D69407}">
      <dsp:nvSpPr>
        <dsp:cNvPr id="0" name=""/>
        <dsp:cNvSpPr/>
      </dsp:nvSpPr>
      <dsp:spPr>
        <a:xfrm>
          <a:off x="4157934" y="1212839"/>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Certificate of deposit</a:t>
          </a:r>
        </a:p>
      </dsp:txBody>
      <dsp:txXfrm>
        <a:off x="4157934" y="1212839"/>
        <a:ext cx="3870276" cy="482906"/>
      </dsp:txXfrm>
    </dsp:sp>
    <dsp:sp modelId="{2D9D3C05-9990-4A32-A35A-9052ACE091D2}">
      <dsp:nvSpPr>
        <dsp:cNvPr id="0" name=""/>
        <dsp:cNvSpPr/>
      </dsp:nvSpPr>
      <dsp:spPr>
        <a:xfrm>
          <a:off x="4157934" y="1816472"/>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Repo (repurchase) agreement </a:t>
          </a:r>
        </a:p>
      </dsp:txBody>
      <dsp:txXfrm>
        <a:off x="4157934" y="1816472"/>
        <a:ext cx="3870276" cy="482906"/>
      </dsp:txXfrm>
    </dsp:sp>
    <dsp:sp modelId="{5CC36546-B5B1-4EBF-8195-840935E8B7DE}">
      <dsp:nvSpPr>
        <dsp:cNvPr id="0" name=""/>
        <dsp:cNvSpPr/>
      </dsp:nvSpPr>
      <dsp:spPr>
        <a:xfrm>
          <a:off x="4157934" y="2420105"/>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Money marjet mutual fund</a:t>
          </a:r>
        </a:p>
      </dsp:txBody>
      <dsp:txXfrm>
        <a:off x="4157934" y="2420105"/>
        <a:ext cx="3870276" cy="482906"/>
      </dsp:txXfrm>
    </dsp:sp>
    <dsp:sp modelId="{45BD73B1-86BB-49A7-8F58-2B8B9FC9A288}">
      <dsp:nvSpPr>
        <dsp:cNvPr id="0" name=""/>
        <dsp:cNvSpPr/>
      </dsp:nvSpPr>
      <dsp:spPr>
        <a:xfrm>
          <a:off x="4157934" y="3023738"/>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Commercial bills</a:t>
          </a:r>
        </a:p>
      </dsp:txBody>
      <dsp:txXfrm>
        <a:off x="4157934" y="3023738"/>
        <a:ext cx="3870276" cy="482906"/>
      </dsp:txXfrm>
    </dsp:sp>
    <dsp:sp modelId="{23C592AA-76F2-4CF4-83DD-92110E8ED5FD}">
      <dsp:nvSpPr>
        <dsp:cNvPr id="0" name=""/>
        <dsp:cNvSpPr/>
      </dsp:nvSpPr>
      <dsp:spPr>
        <a:xfrm>
          <a:off x="4157934" y="3627371"/>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Banker's acceptance</a:t>
          </a:r>
        </a:p>
      </dsp:txBody>
      <dsp:txXfrm>
        <a:off x="4157934" y="3627371"/>
        <a:ext cx="3870276" cy="482906"/>
      </dsp:txXfrm>
    </dsp:sp>
    <dsp:sp modelId="{801243E2-408E-42DA-92CE-D0FEF653A496}">
      <dsp:nvSpPr>
        <dsp:cNvPr id="0" name=""/>
        <dsp:cNvSpPr/>
      </dsp:nvSpPr>
      <dsp:spPr>
        <a:xfrm>
          <a:off x="4157934" y="4231004"/>
          <a:ext cx="3870276" cy="482906"/>
        </a:xfrm>
        <a:prstGeom prst="rect">
          <a:avLst/>
        </a:prstGeom>
        <a:gradFill rotWithShape="0">
          <a:gsLst>
            <a:gs pos="0">
              <a:schemeClr val="accent4">
                <a:hueOff val="0"/>
                <a:satOff val="0"/>
                <a:lumOff val="0"/>
                <a:alphaOff val="0"/>
                <a:tint val="48000"/>
                <a:satMod val="105000"/>
                <a:lumMod val="110000"/>
              </a:schemeClr>
            </a:gs>
            <a:gs pos="100000">
              <a:schemeClr val="accent4">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IN" sz="1200" b="1" kern="1200"/>
            <a:t>Money at call and short notice</a:t>
          </a:r>
        </a:p>
      </dsp:txBody>
      <dsp:txXfrm>
        <a:off x="4157934" y="4231004"/>
        <a:ext cx="3870276" cy="4829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A8EB6-0E66-4533-9AE7-9E86FD23B6EF}">
      <dsp:nvSpPr>
        <dsp:cNvPr id="0" name=""/>
        <dsp:cNvSpPr/>
      </dsp:nvSpPr>
      <dsp:spPr>
        <a:xfrm>
          <a:off x="0" y="696315"/>
          <a:ext cx="8128000" cy="3251199"/>
        </a:xfrm>
        <a:prstGeom prst="leftRightRibb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24F440-A013-47EE-872E-ACBA041C2A86}">
      <dsp:nvSpPr>
        <dsp:cNvPr id="0" name=""/>
        <dsp:cNvSpPr/>
      </dsp:nvSpPr>
      <dsp:spPr>
        <a:xfrm>
          <a:off x="975360" y="1265275"/>
          <a:ext cx="2682239" cy="159308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7348" rIns="0" bIns="125730" numCol="1" spcCol="1270" anchor="ctr" anchorCtr="0">
          <a:noAutofit/>
        </a:bodyPr>
        <a:lstStyle/>
        <a:p>
          <a:pPr marL="0" lvl="0" indent="0" algn="ctr" defTabSz="1466850">
            <a:lnSpc>
              <a:spcPct val="90000"/>
            </a:lnSpc>
            <a:spcBef>
              <a:spcPct val="0"/>
            </a:spcBef>
            <a:spcAft>
              <a:spcPct val="35000"/>
            </a:spcAft>
            <a:buNone/>
          </a:pPr>
          <a:r>
            <a:rPr lang="en-GB" sz="3300" kern="1200"/>
            <a:t>Corporates and primary dealers (PDs)</a:t>
          </a:r>
          <a:endParaRPr lang="en-IN" sz="3300" kern="1200"/>
        </a:p>
      </dsp:txBody>
      <dsp:txXfrm>
        <a:off x="975360" y="1265275"/>
        <a:ext cx="2682239" cy="1593088"/>
      </dsp:txXfrm>
    </dsp:sp>
    <dsp:sp modelId="{2D64612A-5FF8-432F-A39A-CDADC7E0B969}">
      <dsp:nvSpPr>
        <dsp:cNvPr id="0" name=""/>
        <dsp:cNvSpPr/>
      </dsp:nvSpPr>
      <dsp:spPr>
        <a:xfrm>
          <a:off x="4064000" y="1785467"/>
          <a:ext cx="3169920" cy="159308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7348" rIns="0" bIns="125730" numCol="1" spcCol="1270" anchor="ctr" anchorCtr="0">
          <a:noAutofit/>
        </a:bodyPr>
        <a:lstStyle/>
        <a:p>
          <a:pPr marL="0" lvl="0" indent="0" algn="ctr" defTabSz="1466850">
            <a:lnSpc>
              <a:spcPct val="90000"/>
            </a:lnSpc>
            <a:spcBef>
              <a:spcPct val="0"/>
            </a:spcBef>
            <a:spcAft>
              <a:spcPct val="35000"/>
            </a:spcAft>
            <a:buFont typeface="Symbol" panose="05050102010706020507" pitchFamily="18" charset="2"/>
            <a:buNone/>
          </a:pPr>
          <a:r>
            <a:rPr lang="en-GB" sz="3300" kern="1200"/>
            <a:t>All-India financial institutions (FIS)</a:t>
          </a:r>
          <a:endParaRPr lang="en-IN" sz="3300" kern="1200"/>
        </a:p>
      </dsp:txBody>
      <dsp:txXfrm>
        <a:off x="4064000" y="1785467"/>
        <a:ext cx="3169920" cy="15930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EE0E9-A646-4D8B-A95F-9A62B43471BE}">
      <dsp:nvSpPr>
        <dsp:cNvPr id="0" name=""/>
        <dsp:cNvSpPr/>
      </dsp:nvSpPr>
      <dsp:spPr>
        <a:xfrm>
          <a:off x="183926" y="1456"/>
          <a:ext cx="4371996" cy="16412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marL="0" lvl="0" indent="0" algn="ctr" defTabSz="2311400">
            <a:lnSpc>
              <a:spcPct val="90000"/>
            </a:lnSpc>
            <a:spcBef>
              <a:spcPct val="0"/>
            </a:spcBef>
            <a:spcAft>
              <a:spcPct val="35000"/>
            </a:spcAft>
            <a:buNone/>
          </a:pPr>
          <a:r>
            <a:rPr lang="en-GB" sz="5200" kern="1200" dirty="0"/>
            <a:t>Inter-bank repos</a:t>
          </a:r>
          <a:endParaRPr lang="en-IN" sz="5200" kern="1200" dirty="0"/>
        </a:p>
      </dsp:txBody>
      <dsp:txXfrm>
        <a:off x="231996" y="49526"/>
        <a:ext cx="4275856" cy="1545098"/>
      </dsp:txXfrm>
    </dsp:sp>
    <dsp:sp modelId="{E623A365-42C9-4435-B3EC-2EA32D6070DA}">
      <dsp:nvSpPr>
        <dsp:cNvPr id="0" name=""/>
        <dsp:cNvSpPr/>
      </dsp:nvSpPr>
      <dsp:spPr>
        <a:xfrm>
          <a:off x="621126" y="1642695"/>
          <a:ext cx="437199" cy="1230928"/>
        </a:xfrm>
        <a:custGeom>
          <a:avLst/>
          <a:gdLst/>
          <a:ahLst/>
          <a:cxnLst/>
          <a:rect l="0" t="0" r="0" b="0"/>
          <a:pathLst>
            <a:path>
              <a:moveTo>
                <a:pt x="0" y="0"/>
              </a:moveTo>
              <a:lnTo>
                <a:pt x="0" y="1230928"/>
              </a:lnTo>
              <a:lnTo>
                <a:pt x="437199" y="123092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3340B8-FD44-466D-B4A3-E2E01E7364A2}">
      <dsp:nvSpPr>
        <dsp:cNvPr id="0" name=""/>
        <dsp:cNvSpPr/>
      </dsp:nvSpPr>
      <dsp:spPr>
        <a:xfrm>
          <a:off x="1058326" y="2053004"/>
          <a:ext cx="3987631" cy="16412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GB" sz="2200" kern="1200" dirty="0"/>
            <a:t>The transaction takes place between banks and DFHI</a:t>
          </a:r>
          <a:endParaRPr lang="en-IN" sz="2200" kern="1200" dirty="0"/>
        </a:p>
      </dsp:txBody>
      <dsp:txXfrm>
        <a:off x="1106396" y="2101074"/>
        <a:ext cx="3891491" cy="1545098"/>
      </dsp:txXfrm>
    </dsp:sp>
    <dsp:sp modelId="{6086266F-D92B-43DE-B63D-D5209B2A202C}">
      <dsp:nvSpPr>
        <dsp:cNvPr id="0" name=""/>
        <dsp:cNvSpPr/>
      </dsp:nvSpPr>
      <dsp:spPr>
        <a:xfrm>
          <a:off x="5376542" y="1456"/>
          <a:ext cx="4371996" cy="16412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marL="0" lvl="0" indent="0" algn="ctr" defTabSz="2311400">
            <a:lnSpc>
              <a:spcPct val="90000"/>
            </a:lnSpc>
            <a:spcBef>
              <a:spcPct val="0"/>
            </a:spcBef>
            <a:spcAft>
              <a:spcPct val="35000"/>
            </a:spcAft>
            <a:buNone/>
          </a:pPr>
          <a:r>
            <a:rPr lang="en-GB" sz="5200" kern="1200" dirty="0"/>
            <a:t>RBI repos</a:t>
          </a:r>
          <a:endParaRPr lang="en-IN" sz="5200" kern="1200" dirty="0"/>
        </a:p>
      </dsp:txBody>
      <dsp:txXfrm>
        <a:off x="5424612" y="49526"/>
        <a:ext cx="4275856" cy="1545098"/>
      </dsp:txXfrm>
    </dsp:sp>
    <dsp:sp modelId="{0E87AF7D-3F53-4E18-B1F9-A546F7B0383E}">
      <dsp:nvSpPr>
        <dsp:cNvPr id="0" name=""/>
        <dsp:cNvSpPr/>
      </dsp:nvSpPr>
      <dsp:spPr>
        <a:xfrm>
          <a:off x="5813742" y="1642695"/>
          <a:ext cx="437199" cy="1230928"/>
        </a:xfrm>
        <a:custGeom>
          <a:avLst/>
          <a:gdLst/>
          <a:ahLst/>
          <a:cxnLst/>
          <a:rect l="0" t="0" r="0" b="0"/>
          <a:pathLst>
            <a:path>
              <a:moveTo>
                <a:pt x="0" y="0"/>
              </a:moveTo>
              <a:lnTo>
                <a:pt x="0" y="1230928"/>
              </a:lnTo>
              <a:lnTo>
                <a:pt x="437199" y="123092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FC72A-D34A-418F-A62E-F40D27A3F11F}">
      <dsp:nvSpPr>
        <dsp:cNvPr id="0" name=""/>
        <dsp:cNvSpPr/>
      </dsp:nvSpPr>
      <dsp:spPr>
        <a:xfrm>
          <a:off x="6250942" y="2053004"/>
          <a:ext cx="3987631" cy="16412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GB" sz="2200" kern="1200"/>
            <a:t>The repos/reverse repos are undertaken between banks and the RBI to Stabilize and maintain liquidity in the market.</a:t>
          </a:r>
          <a:endParaRPr lang="en-IN" sz="2200" kern="1200" dirty="0"/>
        </a:p>
      </dsp:txBody>
      <dsp:txXfrm>
        <a:off x="6299012" y="2101074"/>
        <a:ext cx="3891491" cy="15450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31DCD-DF4D-4240-8142-93CB3480F460}">
      <dsp:nvSpPr>
        <dsp:cNvPr id="0" name=""/>
        <dsp:cNvSpPr/>
      </dsp:nvSpPr>
      <dsp:spPr>
        <a:xfrm>
          <a:off x="266933" y="804"/>
          <a:ext cx="3256827" cy="10999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Institutional Money Market Mutual Funds</a:t>
          </a:r>
          <a:endParaRPr lang="en-IN" sz="2500" kern="1200" dirty="0"/>
        </a:p>
      </dsp:txBody>
      <dsp:txXfrm>
        <a:off x="299150" y="33021"/>
        <a:ext cx="3192393" cy="1035550"/>
      </dsp:txXfrm>
    </dsp:sp>
    <dsp:sp modelId="{8B1FA1F0-F997-4319-B725-30FCEF795553}">
      <dsp:nvSpPr>
        <dsp:cNvPr id="0" name=""/>
        <dsp:cNvSpPr/>
      </dsp:nvSpPr>
      <dsp:spPr>
        <a:xfrm>
          <a:off x="592616" y="1100788"/>
          <a:ext cx="325682" cy="1556463"/>
        </a:xfrm>
        <a:custGeom>
          <a:avLst/>
          <a:gdLst/>
          <a:ahLst/>
          <a:cxnLst/>
          <a:rect l="0" t="0" r="0" b="0"/>
          <a:pathLst>
            <a:path>
              <a:moveTo>
                <a:pt x="0" y="0"/>
              </a:moveTo>
              <a:lnTo>
                <a:pt x="0" y="1556463"/>
              </a:lnTo>
              <a:lnTo>
                <a:pt x="325682" y="15564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6A7D1C-1276-4B64-9783-B4177B8B936C}">
      <dsp:nvSpPr>
        <dsp:cNvPr id="0" name=""/>
        <dsp:cNvSpPr/>
      </dsp:nvSpPr>
      <dsp:spPr>
        <a:xfrm>
          <a:off x="918298" y="1619610"/>
          <a:ext cx="4065400" cy="207528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These funds are held by governments, institutional investors and businesses etc. Huge sum of money is parked in institutional money funds.</a:t>
          </a:r>
          <a:endParaRPr lang="en-IN" sz="2000" kern="1200" dirty="0"/>
        </a:p>
      </dsp:txBody>
      <dsp:txXfrm>
        <a:off x="979081" y="1680393"/>
        <a:ext cx="3943834" cy="1953718"/>
      </dsp:txXfrm>
    </dsp:sp>
    <dsp:sp modelId="{E9C45FD1-610F-4B6E-911B-0B04A62BE7D4}">
      <dsp:nvSpPr>
        <dsp:cNvPr id="0" name=""/>
        <dsp:cNvSpPr/>
      </dsp:nvSpPr>
      <dsp:spPr>
        <a:xfrm>
          <a:off x="5369975" y="804"/>
          <a:ext cx="3256827" cy="10999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GB" sz="2500" kern="1200" dirty="0"/>
            <a:t>Retail Money Market Mutual Funds</a:t>
          </a:r>
          <a:endParaRPr lang="en-IN" sz="2500" kern="1200" dirty="0"/>
        </a:p>
      </dsp:txBody>
      <dsp:txXfrm>
        <a:off x="5402192" y="33021"/>
        <a:ext cx="3192393" cy="1035550"/>
      </dsp:txXfrm>
    </dsp:sp>
    <dsp:sp modelId="{02E056E4-BE6C-4B00-B3C5-7D47956EE996}">
      <dsp:nvSpPr>
        <dsp:cNvPr id="0" name=""/>
        <dsp:cNvSpPr/>
      </dsp:nvSpPr>
      <dsp:spPr>
        <a:xfrm>
          <a:off x="5695658" y="1100788"/>
          <a:ext cx="325682" cy="1556463"/>
        </a:xfrm>
        <a:custGeom>
          <a:avLst/>
          <a:gdLst/>
          <a:ahLst/>
          <a:cxnLst/>
          <a:rect l="0" t="0" r="0" b="0"/>
          <a:pathLst>
            <a:path>
              <a:moveTo>
                <a:pt x="0" y="0"/>
              </a:moveTo>
              <a:lnTo>
                <a:pt x="0" y="1556463"/>
              </a:lnTo>
              <a:lnTo>
                <a:pt x="325682" y="15564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592DDF-1C93-4B3B-8EF5-C56C9891C237}">
      <dsp:nvSpPr>
        <dsp:cNvPr id="0" name=""/>
        <dsp:cNvSpPr/>
      </dsp:nvSpPr>
      <dsp:spPr>
        <a:xfrm>
          <a:off x="6021341" y="1619610"/>
          <a:ext cx="4065400" cy="207528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Retail money market funds are used for parking money temporarily. The investment portfolio of money market funds comprises of treasury bills, short term debts, tax free bonds etc. </a:t>
          </a:r>
          <a:endParaRPr lang="en-IN" sz="2000" kern="1200" dirty="0"/>
        </a:p>
      </dsp:txBody>
      <dsp:txXfrm>
        <a:off x="6082124" y="1680393"/>
        <a:ext cx="3943834" cy="19537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048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128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3602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8796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429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333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25273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422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727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876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1606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20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966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057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106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260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7210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1/21/2023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166702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B86D-AC56-C39E-8C9D-DBF196CBAE94}"/>
              </a:ext>
            </a:extLst>
          </p:cNvPr>
          <p:cNvSpPr>
            <a:spLocks noGrp="1"/>
          </p:cNvSpPr>
          <p:nvPr>
            <p:ph type="ctrTitle"/>
          </p:nvPr>
        </p:nvSpPr>
        <p:spPr/>
        <p:txBody>
          <a:bodyPr>
            <a:normAutofit/>
          </a:bodyPr>
          <a:lstStyle/>
          <a:p>
            <a:r>
              <a:rPr lang="en-IN" dirty="0"/>
              <a:t>STRUCTURE OF INDIAN MONEY MARKET</a:t>
            </a:r>
          </a:p>
        </p:txBody>
      </p:sp>
      <p:sp>
        <p:nvSpPr>
          <p:cNvPr id="3" name="Subtitle 2">
            <a:extLst>
              <a:ext uri="{FF2B5EF4-FFF2-40B4-BE49-F238E27FC236}">
                <a16:creationId xmlns:a16="http://schemas.microsoft.com/office/drawing/2014/main" id="{C6B61DE4-00AB-0D93-A934-2D192B73A587}"/>
              </a:ext>
            </a:extLst>
          </p:cNvPr>
          <p:cNvSpPr>
            <a:spLocks noGrp="1"/>
          </p:cNvSpPr>
          <p:nvPr>
            <p:ph type="subTitle" idx="1"/>
          </p:nvPr>
        </p:nvSpPr>
        <p:spPr/>
        <p:txBody>
          <a:bodyPr/>
          <a:lstStyle/>
          <a:p>
            <a:r>
              <a:rPr lang="en-IN" dirty="0"/>
              <a:t>COMMERCEIETS</a:t>
            </a:r>
          </a:p>
        </p:txBody>
      </p:sp>
    </p:spTree>
    <p:extLst>
      <p:ext uri="{BB962C8B-B14F-4D97-AF65-F5344CB8AC3E}">
        <p14:creationId xmlns:p14="http://schemas.microsoft.com/office/powerpoint/2010/main" val="221348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937D-40C5-6F75-41F6-192B0979EA67}"/>
              </a:ext>
            </a:extLst>
          </p:cNvPr>
          <p:cNvSpPr>
            <a:spLocks noGrp="1"/>
          </p:cNvSpPr>
          <p:nvPr>
            <p:ph type="title"/>
          </p:nvPr>
        </p:nvSpPr>
        <p:spPr/>
        <p:txBody>
          <a:bodyPr/>
          <a:lstStyle/>
          <a:p>
            <a:r>
              <a:rPr lang="en-GB" sz="36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 UNORGANISED SECTOR</a:t>
            </a:r>
            <a:endParaRPr lang="en-IN" dirty="0"/>
          </a:p>
        </p:txBody>
      </p:sp>
      <p:graphicFrame>
        <p:nvGraphicFramePr>
          <p:cNvPr id="4" name="Content Placeholder 3">
            <a:extLst>
              <a:ext uri="{FF2B5EF4-FFF2-40B4-BE49-F238E27FC236}">
                <a16:creationId xmlns:a16="http://schemas.microsoft.com/office/drawing/2014/main" id="{39D57A9D-E5A4-FAFE-DCA5-36AC7B7CBA79}"/>
              </a:ext>
            </a:extLst>
          </p:cNvPr>
          <p:cNvGraphicFramePr>
            <a:graphicFrameLocks noGrp="1"/>
          </p:cNvGraphicFramePr>
          <p:nvPr>
            <p:ph idx="1"/>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73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937D-40C5-6F75-41F6-192B0979EA67}"/>
              </a:ext>
            </a:extLst>
          </p:cNvPr>
          <p:cNvSpPr>
            <a:spLocks noGrp="1"/>
          </p:cNvSpPr>
          <p:nvPr>
            <p:ph type="title"/>
          </p:nvPr>
        </p:nvSpPr>
        <p:spPr/>
        <p:txBody>
          <a:bodyPr/>
          <a:lstStyle/>
          <a:p>
            <a:r>
              <a:rPr lang="en-GB" sz="36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 UNORGANISED SECTOR</a:t>
            </a:r>
            <a:endParaRPr lang="en-IN" dirty="0"/>
          </a:p>
        </p:txBody>
      </p:sp>
      <p:sp>
        <p:nvSpPr>
          <p:cNvPr id="5" name="Content Placeholder 4">
            <a:extLst>
              <a:ext uri="{FF2B5EF4-FFF2-40B4-BE49-F238E27FC236}">
                <a16:creationId xmlns:a16="http://schemas.microsoft.com/office/drawing/2014/main" id="{99EE1A71-FFC1-C5CA-67CB-3D8D3035E6BB}"/>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lgn="just"/>
            <a:r>
              <a:rPr lang="en-GB" sz="1800" b="1" dirty="0">
                <a:effectLst/>
                <a:latin typeface="Calibri" panose="020F0502020204030204" pitchFamily="34" charset="0"/>
                <a:ea typeface="Times New Roman" panose="02020603050405020304" pitchFamily="18" charset="0"/>
                <a:cs typeface="Raavi" panose="020B0502040204020203" pitchFamily="34" charset="0"/>
              </a:rPr>
              <a:t>Indigenous Bankers (IBs):</a:t>
            </a:r>
            <a:r>
              <a:rPr lang="en-GB" sz="1800" dirty="0">
                <a:effectLst/>
                <a:latin typeface="Calibri" panose="020F0502020204030204" pitchFamily="34" charset="0"/>
                <a:ea typeface="Times New Roman" panose="02020603050405020304" pitchFamily="18" charset="0"/>
                <a:cs typeface="Raavi" panose="020B0502040204020203" pitchFamily="34" charset="0"/>
              </a:rPr>
              <a:t> The IBs are individuals or private firms who receive deposits and give loans and thereby they operate as banks. Unlike moneylenders who only lend money, IBs accept deposits as well as lend money. They operate mostly in urban areas, especially in western and southern regions of the country. Over the years, IBs faced stiff competition from cooperative banks and commercial banks. Borrowers are small manufacturers and traders, who may not be able to obtain funds from the organized banking sector, may be due to lack of security or some other reason. The rate of interest varies from market to market / bank to bank. However they do not solely depend on deposits, they may use their own funds. The main advantages of indigenous bankers are simple and flexible operations, informal approach, personal contact, quick services and availability of timely funds. However, they have their drawbacks like a very high rate of interest (18% to 36%), combining banking with trade, interest in non-banking activities like general merchants, brokers, etc.</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249562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937D-40C5-6F75-41F6-192B0979EA67}"/>
              </a:ext>
            </a:extLst>
          </p:cNvPr>
          <p:cNvSpPr>
            <a:spLocks noGrp="1"/>
          </p:cNvSpPr>
          <p:nvPr>
            <p:ph type="title"/>
          </p:nvPr>
        </p:nvSpPr>
        <p:spPr/>
        <p:txBody>
          <a:bodyPr/>
          <a:lstStyle/>
          <a:p>
            <a:r>
              <a:rPr lang="en-GB" sz="36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 UNORGANISED SECTOR</a:t>
            </a:r>
            <a:endParaRPr lang="en-IN" dirty="0"/>
          </a:p>
        </p:txBody>
      </p:sp>
      <p:sp>
        <p:nvSpPr>
          <p:cNvPr id="5" name="Content Placeholder 4">
            <a:extLst>
              <a:ext uri="{FF2B5EF4-FFF2-40B4-BE49-F238E27FC236}">
                <a16:creationId xmlns:a16="http://schemas.microsoft.com/office/drawing/2014/main" id="{B586DFDD-EE0A-8A37-D87F-418870F64BC8}"/>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just"/>
            <a:r>
              <a:rPr lang="en-GB" sz="1800" b="1" dirty="0">
                <a:effectLst/>
                <a:latin typeface="Calibri" panose="020F0502020204030204" pitchFamily="34" charset="0"/>
                <a:ea typeface="Times New Roman" panose="02020603050405020304" pitchFamily="18" charset="0"/>
                <a:cs typeface="Raavi" panose="020B0502040204020203" pitchFamily="34" charset="0"/>
              </a:rPr>
              <a:t>Money lenders (MLS):</a:t>
            </a:r>
            <a:r>
              <a:rPr lang="en-GB" sz="1800" dirty="0">
                <a:effectLst/>
                <a:latin typeface="Calibri" panose="020F0502020204030204" pitchFamily="34" charset="0"/>
                <a:ea typeface="Times New Roman" panose="02020603050405020304" pitchFamily="18" charset="0"/>
                <a:cs typeface="Raavi" panose="020B0502040204020203" pitchFamily="34" charset="0"/>
              </a:rPr>
              <a:t> MLs are important participants in unorganized money markets in India. There are professional as well as non professional MLS. They lend money in rural areas as well as urban areas. They normally charge an invariably high rate of interest ranging between 15% p.a. to 50% p.a. and even more. The borrowers are mostly poor farmers, artisans, petty traders, manual workers and others who require short term funds and do not get the same from organized sector for unproductive purposes. Their services are prompt, informal and flexible.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84834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937D-40C5-6F75-41F6-192B0979EA67}"/>
              </a:ext>
            </a:extLst>
          </p:cNvPr>
          <p:cNvSpPr>
            <a:spLocks noGrp="1"/>
          </p:cNvSpPr>
          <p:nvPr>
            <p:ph type="title"/>
          </p:nvPr>
        </p:nvSpPr>
        <p:spPr/>
        <p:txBody>
          <a:bodyPr/>
          <a:lstStyle/>
          <a:p>
            <a:r>
              <a:rPr lang="en-GB" sz="36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 UNORGANISED SECTOR</a:t>
            </a:r>
            <a:endParaRPr lang="en-IN" dirty="0"/>
          </a:p>
        </p:txBody>
      </p:sp>
      <p:sp>
        <p:nvSpPr>
          <p:cNvPr id="5" name="Content Placeholder 4">
            <a:extLst>
              <a:ext uri="{FF2B5EF4-FFF2-40B4-BE49-F238E27FC236}">
                <a16:creationId xmlns:a16="http://schemas.microsoft.com/office/drawing/2014/main" id="{A650D948-3A08-B129-BF37-EAB462FF3378}"/>
              </a:ext>
            </a:extLst>
          </p:cNvPr>
          <p:cNvSpPr>
            <a:spLocks noGrp="1"/>
          </p:cNvSpPr>
          <p:nvPr>
            <p:ph idx="1"/>
          </p:nvPr>
        </p:nvSpPr>
        <p:spPr>
          <a:xfrm>
            <a:off x="491613" y="1828800"/>
            <a:ext cx="11346426" cy="4581832"/>
          </a:xfrm>
        </p:spPr>
        <p:style>
          <a:lnRef idx="2">
            <a:schemeClr val="accent3"/>
          </a:lnRef>
          <a:fillRef idx="1">
            <a:schemeClr val="lt1"/>
          </a:fillRef>
          <a:effectRef idx="0">
            <a:schemeClr val="accent3"/>
          </a:effectRef>
          <a:fontRef idx="minor">
            <a:schemeClr val="dk1"/>
          </a:fontRef>
        </p:style>
        <p:txBody>
          <a:bodyPr>
            <a:normAutofit fontScale="92500"/>
          </a:bodyPr>
          <a:lstStyle/>
          <a:p>
            <a:pPr marL="342900" lvl="0" indent="-342900" algn="just">
              <a:lnSpc>
                <a:spcPct val="107000"/>
              </a:lnSpc>
              <a:buFont typeface="+mj-lt"/>
              <a:buAutoNum type="arabicPeriod"/>
            </a:pPr>
            <a:r>
              <a:rPr lang="en-GB" sz="1800" b="1" dirty="0">
                <a:effectLst/>
                <a:latin typeface="Calibri" panose="020F0502020204030204" pitchFamily="34" charset="0"/>
                <a:ea typeface="Times New Roman" panose="02020603050405020304" pitchFamily="18" charset="0"/>
                <a:cs typeface="Raavi" panose="020B0502040204020203" pitchFamily="34" charset="0"/>
              </a:rPr>
              <a:t>Unregulated non bank financial intermediaries:</a:t>
            </a:r>
            <a:r>
              <a:rPr lang="en-GB" sz="1800" dirty="0">
                <a:effectLst/>
                <a:latin typeface="Calibri" panose="020F0502020204030204" pitchFamily="34" charset="0"/>
                <a:ea typeface="Times New Roman" panose="02020603050405020304" pitchFamily="18" charset="0"/>
                <a:cs typeface="Raavi" panose="020B0502040204020203" pitchFamily="34" charset="0"/>
              </a:rPr>
              <a:t> The various unregulated non Bank financial intermediaries are as follow: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b="1" dirty="0">
                <a:effectLst/>
                <a:latin typeface="Calibri" panose="020F0502020204030204" pitchFamily="34" charset="0"/>
                <a:ea typeface="Times New Roman" panose="02020603050405020304" pitchFamily="18" charset="0"/>
                <a:cs typeface="Raavi" panose="020B0502040204020203" pitchFamily="34" charset="0"/>
              </a:rPr>
              <a:t>Chit funds:</a:t>
            </a:r>
            <a:r>
              <a:rPr lang="en-GB" sz="1800" dirty="0">
                <a:effectLst/>
                <a:latin typeface="Calibri" panose="020F0502020204030204" pitchFamily="34" charset="0"/>
                <a:ea typeface="Times New Roman" panose="02020603050405020304" pitchFamily="18" charset="0"/>
                <a:cs typeface="Raavi" panose="020B0502040204020203" pitchFamily="34" charset="0"/>
              </a:rPr>
              <a:t> They are saving institutions wherein members make regular contribution to the fund. They collect funds from the members for the purpose of lending to members (who are in need of funds) for personal or other purposes. The chit funds lend money to its members by draw of chits or lots. Chit funds are famous in Kerala and Tamil Nadu.</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b="1" dirty="0" err="1">
                <a:effectLst/>
                <a:latin typeface="Calibri" panose="020F0502020204030204" pitchFamily="34" charset="0"/>
                <a:ea typeface="Times New Roman" panose="02020603050405020304" pitchFamily="18" charset="0"/>
                <a:cs typeface="Raavi" panose="020B0502040204020203" pitchFamily="34" charset="0"/>
              </a:rPr>
              <a:t>Nidhis</a:t>
            </a:r>
            <a:r>
              <a:rPr lang="en-GB" sz="1800" b="1" dirty="0">
                <a:effectLst/>
                <a:latin typeface="Calibri" panose="020F0502020204030204" pitchFamily="34" charset="0"/>
                <a:ea typeface="Times New Roman" panose="02020603050405020304" pitchFamily="18" charset="0"/>
                <a:cs typeface="Raavi" panose="020B0502040204020203" pitchFamily="34" charset="0"/>
              </a:rPr>
              <a:t>:</a:t>
            </a:r>
            <a:r>
              <a:rPr lang="en-GB" sz="1800" dirty="0">
                <a:effectLst/>
                <a:latin typeface="Calibri" panose="020F0502020204030204" pitchFamily="34" charset="0"/>
                <a:ea typeface="Times New Roman" panose="02020603050405020304" pitchFamily="18" charset="0"/>
                <a:cs typeface="Raavi" panose="020B0502040204020203" pitchFamily="34" charset="0"/>
              </a:rPr>
              <a:t> They are mutual benefit funds as loans are given to members (from the Deposits made by members themselves) at a reasonable rate of interest. The loans are generally given for purposes like house construction/repairs.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Nidhis</a:t>
            </a:r>
            <a:r>
              <a:rPr lang="en-GB" sz="1800" dirty="0">
                <a:effectLst/>
                <a:latin typeface="Calibri" panose="020F0502020204030204" pitchFamily="34" charset="0"/>
                <a:ea typeface="Times New Roman" panose="02020603050405020304" pitchFamily="18" charset="0"/>
                <a:cs typeface="Raavi" panose="020B0502040204020203" pitchFamily="34" charset="0"/>
              </a:rPr>
              <a:t> are prevalent in South India.</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buNone/>
            </a:pPr>
            <a:r>
              <a:rPr lang="en-GB" sz="1800" b="1" dirty="0">
                <a:effectLst/>
                <a:latin typeface="Calibri" panose="020F0502020204030204" pitchFamily="34" charset="0"/>
                <a:ea typeface="Times New Roman" panose="02020603050405020304" pitchFamily="18" charset="0"/>
                <a:cs typeface="Raavi" panose="020B0502040204020203" pitchFamily="34" charset="0"/>
              </a:rPr>
              <a:t>2. Finance Brokers:</a:t>
            </a:r>
            <a:r>
              <a:rPr lang="en-GB" sz="1800" dirty="0">
                <a:effectLst/>
                <a:latin typeface="Calibri" panose="020F0502020204030204" pitchFamily="34" charset="0"/>
                <a:ea typeface="Times New Roman" panose="02020603050405020304" pitchFamily="18" charset="0"/>
                <a:cs typeface="Raavi" panose="020B0502040204020203" pitchFamily="34" charset="0"/>
              </a:rPr>
              <a:t> They act as middlemen between lenders and borrowers. They charge commission for their services. They are found in all major urban markets, especially in cloth market, commodity market and grain market. They are intermediaries between lenders and borrowers.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spcAft>
                <a:spcPts val="800"/>
              </a:spcAft>
              <a:buNone/>
            </a:pPr>
            <a:r>
              <a:rPr lang="en-GB" sz="1800" b="1" dirty="0">
                <a:effectLst/>
                <a:latin typeface="Calibri" panose="020F0502020204030204" pitchFamily="34" charset="0"/>
                <a:ea typeface="Times New Roman" panose="02020603050405020304" pitchFamily="18" charset="0"/>
                <a:cs typeface="Raavi" panose="020B0502040204020203" pitchFamily="34" charset="0"/>
              </a:rPr>
              <a:t>3. Finance Companies:</a:t>
            </a:r>
            <a:r>
              <a:rPr lang="en-GB" sz="1800" dirty="0">
                <a:effectLst/>
                <a:latin typeface="Calibri" panose="020F0502020204030204" pitchFamily="34" charset="0"/>
                <a:ea typeface="Times New Roman" panose="02020603050405020304" pitchFamily="18" charset="0"/>
                <a:cs typeface="Raavi" panose="020B0502040204020203" pitchFamily="34" charset="0"/>
              </a:rPr>
              <a:t> Finance Companies (also called as loan companies) have capital in the form of borrowings, deposits or owned funds. They operate throughout the country. They attract deposits by offering high rate of interest and other incentives. Loans are also given at a very high rate of interest (36% to 48% p.a.). Traders, small- scale industries and self-employed people are the main participants.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836428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937D-40C5-6F75-41F6-192B0979EA67}"/>
              </a:ext>
            </a:extLst>
          </p:cNvPr>
          <p:cNvSpPr>
            <a:spLocks noGrp="1"/>
          </p:cNvSpPr>
          <p:nvPr>
            <p:ph type="title"/>
          </p:nvPr>
        </p:nvSpPr>
        <p:spPr/>
        <p:txBody>
          <a:bodyPr>
            <a:normAutofit/>
          </a:bodyPr>
          <a:lstStyle/>
          <a:p>
            <a:r>
              <a:rPr lang="en-GB" sz="4000" b="1" dirty="0">
                <a:effectLst/>
                <a:latin typeface="+mn-lt"/>
                <a:ea typeface="Times New Roman" panose="02020603050405020304" pitchFamily="18" charset="0"/>
                <a:cs typeface="Raavi" panose="020B0502040204020203" pitchFamily="34" charset="0"/>
              </a:rPr>
              <a:t>PARTICIPANTS/ INSTITUTIONS OF MONEY MARKET</a:t>
            </a:r>
            <a:endParaRPr lang="en-IN" sz="6000" dirty="0">
              <a:latin typeface="+mn-lt"/>
            </a:endParaRPr>
          </a:p>
        </p:txBody>
      </p:sp>
      <p:graphicFrame>
        <p:nvGraphicFramePr>
          <p:cNvPr id="6" name="Content Placeholder 5">
            <a:extLst>
              <a:ext uri="{FF2B5EF4-FFF2-40B4-BE49-F238E27FC236}">
                <a16:creationId xmlns:a16="http://schemas.microsoft.com/office/drawing/2014/main" id="{ECEE6A48-EA8B-BECF-BE3E-D29538E4A713}"/>
              </a:ext>
            </a:extLst>
          </p:cNvPr>
          <p:cNvGraphicFramePr>
            <a:graphicFrameLocks noGrp="1"/>
          </p:cNvGraphicFramePr>
          <p:nvPr>
            <p:ph idx="1"/>
            <p:extLst>
              <p:ext uri="{D42A27DB-BD31-4B8C-83A1-F6EECF244321}">
                <p14:modId xmlns:p14="http://schemas.microsoft.com/office/powerpoint/2010/main" val="408154518"/>
              </p:ext>
            </p:extLst>
          </p:nvPr>
        </p:nvGraphicFramePr>
        <p:xfrm>
          <a:off x="1327355" y="2045110"/>
          <a:ext cx="9006347" cy="4068433"/>
        </p:xfrm>
        <a:graphic>
          <a:graphicData uri="http://schemas.openxmlformats.org/drawingml/2006/table">
            <a:tbl>
              <a:tblPr firstRow="1" firstCol="1" bandRow="1">
                <a:tableStyleId>{0E3FDE45-AF77-4B5C-9715-49D594BDF05E}</a:tableStyleId>
              </a:tblPr>
              <a:tblGrid>
                <a:gridCol w="4089765">
                  <a:extLst>
                    <a:ext uri="{9D8B030D-6E8A-4147-A177-3AD203B41FA5}">
                      <a16:colId xmlns:a16="http://schemas.microsoft.com/office/drawing/2014/main" val="1082168291"/>
                    </a:ext>
                  </a:extLst>
                </a:gridCol>
                <a:gridCol w="4916582">
                  <a:extLst>
                    <a:ext uri="{9D8B030D-6E8A-4147-A177-3AD203B41FA5}">
                      <a16:colId xmlns:a16="http://schemas.microsoft.com/office/drawing/2014/main" val="1326709821"/>
                    </a:ext>
                  </a:extLst>
                </a:gridCol>
              </a:tblGrid>
              <a:tr h="397676">
                <a:tc>
                  <a:txBody>
                    <a:bodyPr/>
                    <a:lstStyle/>
                    <a:p>
                      <a:pPr algn="ctr">
                        <a:lnSpc>
                          <a:spcPct val="107000"/>
                        </a:lnSpc>
                        <a:spcAft>
                          <a:spcPts val="800"/>
                        </a:spcAft>
                      </a:pPr>
                      <a:r>
                        <a:rPr lang="en-GB" sz="2400" dirty="0">
                          <a:effectLst/>
                        </a:rPr>
                        <a:t>PLAYERS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ROLE</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3225183042"/>
                  </a:ext>
                </a:extLst>
              </a:tr>
              <a:tr h="397676">
                <a:tc>
                  <a:txBody>
                    <a:bodyPr/>
                    <a:lstStyle/>
                    <a:p>
                      <a:pPr algn="ctr">
                        <a:lnSpc>
                          <a:spcPct val="107000"/>
                        </a:lnSpc>
                        <a:spcAft>
                          <a:spcPts val="800"/>
                        </a:spcAft>
                      </a:pPr>
                      <a:r>
                        <a:rPr lang="en-GB" sz="2400">
                          <a:effectLst/>
                        </a:rPr>
                        <a:t>Central Bank</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Intermediary</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1190037095"/>
                  </a:ext>
                </a:extLst>
              </a:tr>
              <a:tr h="397676">
                <a:tc>
                  <a:txBody>
                    <a:bodyPr/>
                    <a:lstStyle/>
                    <a:p>
                      <a:pPr algn="ctr">
                        <a:lnSpc>
                          <a:spcPct val="107000"/>
                        </a:lnSpc>
                        <a:spcAft>
                          <a:spcPts val="800"/>
                        </a:spcAft>
                      </a:pPr>
                      <a:r>
                        <a:rPr lang="en-GB" sz="2400">
                          <a:effectLst/>
                        </a:rPr>
                        <a:t>Government</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Borrowers/ Issuers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1380642197"/>
                  </a:ext>
                </a:extLst>
              </a:tr>
              <a:tr h="397676">
                <a:tc>
                  <a:txBody>
                    <a:bodyPr/>
                    <a:lstStyle/>
                    <a:p>
                      <a:pPr algn="ctr">
                        <a:lnSpc>
                          <a:spcPct val="107000"/>
                        </a:lnSpc>
                        <a:spcAft>
                          <a:spcPts val="800"/>
                        </a:spcAft>
                      </a:pPr>
                      <a:r>
                        <a:rPr lang="en-GB" sz="2400">
                          <a:effectLst/>
                        </a:rPr>
                        <a:t>Bank</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Borrowers/ Issuers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3996434154"/>
                  </a:ext>
                </a:extLst>
              </a:tr>
              <a:tr h="397676">
                <a:tc>
                  <a:txBody>
                    <a:bodyPr/>
                    <a:lstStyle/>
                    <a:p>
                      <a:pPr algn="ctr">
                        <a:lnSpc>
                          <a:spcPct val="107000"/>
                        </a:lnSpc>
                        <a:spcAft>
                          <a:spcPts val="800"/>
                        </a:spcAft>
                      </a:pPr>
                      <a:r>
                        <a:rPr lang="en-GB" sz="2400">
                          <a:effectLst/>
                        </a:rPr>
                        <a:t>Discount houses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Markets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3742710959"/>
                  </a:ext>
                </a:extLst>
              </a:tr>
              <a:tr h="489349">
                <a:tc>
                  <a:txBody>
                    <a:bodyPr/>
                    <a:lstStyle/>
                    <a:p>
                      <a:pPr algn="ctr">
                        <a:lnSpc>
                          <a:spcPct val="107000"/>
                        </a:lnSpc>
                        <a:spcAft>
                          <a:spcPts val="800"/>
                        </a:spcAft>
                      </a:pPr>
                      <a:r>
                        <a:rPr lang="en-GB" sz="2400" dirty="0">
                          <a:effectLst/>
                        </a:rPr>
                        <a:t>Financial institutions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dirty="0">
                          <a:effectLst/>
                        </a:rPr>
                        <a:t>Borrowers/ Issuers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2694298610"/>
                  </a:ext>
                </a:extLst>
              </a:tr>
              <a:tr h="397676">
                <a:tc>
                  <a:txBody>
                    <a:bodyPr/>
                    <a:lstStyle/>
                    <a:p>
                      <a:pPr algn="ctr">
                        <a:lnSpc>
                          <a:spcPct val="107000"/>
                        </a:lnSpc>
                        <a:spcAft>
                          <a:spcPts val="800"/>
                        </a:spcAft>
                      </a:pPr>
                      <a:r>
                        <a:rPr lang="en-GB" sz="2400">
                          <a:effectLst/>
                        </a:rPr>
                        <a:t>Mutual funds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Lenders/ Investors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3162496149"/>
                  </a:ext>
                </a:extLst>
              </a:tr>
              <a:tr h="397676">
                <a:tc>
                  <a:txBody>
                    <a:bodyPr/>
                    <a:lstStyle/>
                    <a:p>
                      <a:pPr algn="ctr">
                        <a:lnSpc>
                          <a:spcPct val="107000"/>
                        </a:lnSpc>
                        <a:spcAft>
                          <a:spcPts val="800"/>
                        </a:spcAft>
                      </a:pPr>
                      <a:r>
                        <a:rPr lang="en-GB" sz="2400">
                          <a:effectLst/>
                        </a:rPr>
                        <a:t>FII’s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Investors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4151453763"/>
                  </a:ext>
                </a:extLst>
              </a:tr>
              <a:tr h="397676">
                <a:tc>
                  <a:txBody>
                    <a:bodyPr/>
                    <a:lstStyle/>
                    <a:p>
                      <a:pPr algn="ctr">
                        <a:lnSpc>
                          <a:spcPct val="107000"/>
                        </a:lnSpc>
                        <a:spcAft>
                          <a:spcPts val="800"/>
                        </a:spcAft>
                      </a:pPr>
                      <a:r>
                        <a:rPr lang="en-GB" sz="2400">
                          <a:effectLst/>
                        </a:rPr>
                        <a:t>Dealers</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a:effectLst/>
                        </a:rPr>
                        <a:t>Intermediaries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2432710183"/>
                  </a:ext>
                </a:extLst>
              </a:tr>
              <a:tr h="397676">
                <a:tc>
                  <a:txBody>
                    <a:bodyPr/>
                    <a:lstStyle/>
                    <a:p>
                      <a:pPr algn="ctr">
                        <a:lnSpc>
                          <a:spcPct val="107000"/>
                        </a:lnSpc>
                        <a:spcAft>
                          <a:spcPts val="800"/>
                        </a:spcAft>
                      </a:pPr>
                      <a:r>
                        <a:rPr lang="en-GB" sz="2400">
                          <a:effectLst/>
                        </a:rPr>
                        <a:t>Corporate</a:t>
                      </a:r>
                      <a:endParaRPr lang="en-IN" sz="240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tc>
                  <a:txBody>
                    <a:bodyPr/>
                    <a:lstStyle/>
                    <a:p>
                      <a:pPr algn="ctr">
                        <a:lnSpc>
                          <a:spcPct val="107000"/>
                        </a:lnSpc>
                        <a:spcAft>
                          <a:spcPts val="800"/>
                        </a:spcAft>
                      </a:pPr>
                      <a:r>
                        <a:rPr lang="en-GB" sz="2400" dirty="0">
                          <a:effectLst/>
                        </a:rPr>
                        <a:t>Issuers</a:t>
                      </a:r>
                      <a:endParaRPr lang="en-IN" sz="2400" dirty="0">
                        <a:effectLst/>
                        <a:latin typeface="Calibri" panose="020F0502020204030204" pitchFamily="34" charset="0"/>
                        <a:ea typeface="Times New Roman" panose="02020603050405020304" pitchFamily="18" charset="0"/>
                        <a:cs typeface="Raavi" panose="020B0502040204020203" pitchFamily="34" charset="0"/>
                      </a:endParaRPr>
                    </a:p>
                  </a:txBody>
                  <a:tcPr marL="68580" marR="68580" marT="0" marB="0"/>
                </a:tc>
                <a:extLst>
                  <a:ext uri="{0D108BD9-81ED-4DB2-BD59-A6C34878D82A}">
                    <a16:rowId xmlns:a16="http://schemas.microsoft.com/office/drawing/2014/main" val="3848671123"/>
                  </a:ext>
                </a:extLst>
              </a:tr>
            </a:tbl>
          </a:graphicData>
        </a:graphic>
      </p:graphicFrame>
    </p:spTree>
    <p:extLst>
      <p:ext uri="{BB962C8B-B14F-4D97-AF65-F5344CB8AC3E}">
        <p14:creationId xmlns:p14="http://schemas.microsoft.com/office/powerpoint/2010/main" val="89481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5C0D-3934-423A-D807-C7F5BD405779}"/>
              </a:ext>
            </a:extLst>
          </p:cNvPr>
          <p:cNvSpPr>
            <a:spLocks noGrp="1"/>
          </p:cNvSpPr>
          <p:nvPr>
            <p:ph type="title"/>
          </p:nvPr>
        </p:nvSpPr>
        <p:spPr/>
        <p:txBody>
          <a:bodyPr/>
          <a:lstStyle/>
          <a:p>
            <a:r>
              <a:rPr lang="en-GB" sz="3600" b="1" dirty="0">
                <a:effectLst/>
                <a:latin typeface="+mn-lt"/>
                <a:ea typeface="Times New Roman" panose="02020603050405020304" pitchFamily="18" charset="0"/>
                <a:cs typeface="Raavi" panose="020B0502040204020203" pitchFamily="34" charset="0"/>
              </a:rPr>
              <a:t>PARTICIPANTS/ INSTITUTIONS OF MONEY MARKET</a:t>
            </a:r>
            <a:endParaRPr lang="en-IN" dirty="0"/>
          </a:p>
        </p:txBody>
      </p:sp>
      <p:sp>
        <p:nvSpPr>
          <p:cNvPr id="3" name="Content Placeholder 2">
            <a:extLst>
              <a:ext uri="{FF2B5EF4-FFF2-40B4-BE49-F238E27FC236}">
                <a16:creationId xmlns:a16="http://schemas.microsoft.com/office/drawing/2014/main" id="{E9FCA7FE-FE53-A228-2E73-37963C2A31CF}"/>
              </a:ext>
            </a:extLst>
          </p:cNvPr>
          <p:cNvSpPr>
            <a:spLocks noGrp="1"/>
          </p:cNvSpPr>
          <p:nvPr>
            <p:ph idx="1"/>
          </p:nvPr>
        </p:nvSpPr>
        <p:spPr>
          <a:xfrm>
            <a:off x="913795" y="2096063"/>
            <a:ext cx="10353762" cy="4285071"/>
          </a:xfrm>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07000"/>
              </a:lnSpc>
              <a:spcAft>
                <a:spcPts val="800"/>
              </a:spcAft>
            </a:pPr>
            <a:r>
              <a:rPr lang="en-GB" b="1" dirty="0">
                <a:effectLst/>
                <a:latin typeface="Calibri" panose="020F0502020204030204" pitchFamily="34" charset="0"/>
                <a:ea typeface="Times New Roman" panose="02020603050405020304" pitchFamily="18" charset="0"/>
                <a:cs typeface="Raavi" panose="020B0502040204020203" pitchFamily="34" charset="0"/>
              </a:rPr>
              <a:t>Reserve Bank of India: </a:t>
            </a:r>
            <a:r>
              <a:rPr lang="en-GB" dirty="0">
                <a:effectLst/>
                <a:latin typeface="Calibri" panose="020F0502020204030204" pitchFamily="34" charset="0"/>
                <a:ea typeface="Times New Roman" panose="02020603050405020304" pitchFamily="18" charset="0"/>
                <a:cs typeface="Raavi" panose="020B0502040204020203" pitchFamily="34" charset="0"/>
              </a:rPr>
              <a:t>The Reserve Bank of India is the most important player in the Indian Money Market. The Organized money market comes under the direct regulation of the RBI. The RBI operates in the money market is to ensure that the levels of liquidity and short-term interest rates are maintained at an optimum level so as to facilitate economic growth and price stability. RBI also plays the role of a merchant banker to the government. It issues Treasury Bills and other Government Securities to raise funds for the government. The RBI thus plays the role of an intermediary and regulator of the money market. An important point is that the performance of the central bank depends on the character and composition of money market. But the central bank does not enter into direct transaction, it controls the money market through changes in the bank rate and open market transactions. </a:t>
            </a:r>
            <a:endParaRPr lang="en-IN"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547550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5C0D-3934-423A-D807-C7F5BD405779}"/>
              </a:ext>
            </a:extLst>
          </p:cNvPr>
          <p:cNvSpPr>
            <a:spLocks noGrp="1"/>
          </p:cNvSpPr>
          <p:nvPr>
            <p:ph type="title"/>
          </p:nvPr>
        </p:nvSpPr>
        <p:spPr/>
        <p:txBody>
          <a:bodyPr/>
          <a:lstStyle/>
          <a:p>
            <a:r>
              <a:rPr lang="en-GB" sz="3600" b="1" dirty="0">
                <a:effectLst/>
                <a:latin typeface="+mn-lt"/>
                <a:ea typeface="Times New Roman" panose="02020603050405020304" pitchFamily="18" charset="0"/>
                <a:cs typeface="Raavi" panose="020B0502040204020203" pitchFamily="34" charset="0"/>
              </a:rPr>
              <a:t>PARTICIPANTS/ INSTITUTIONS OF MONEY MARKET</a:t>
            </a:r>
            <a:endParaRPr lang="en-IN" dirty="0"/>
          </a:p>
        </p:txBody>
      </p:sp>
      <p:sp>
        <p:nvSpPr>
          <p:cNvPr id="3" name="Content Placeholder 2">
            <a:extLst>
              <a:ext uri="{FF2B5EF4-FFF2-40B4-BE49-F238E27FC236}">
                <a16:creationId xmlns:a16="http://schemas.microsoft.com/office/drawing/2014/main" id="{E9FCA7FE-FE53-A228-2E73-37963C2A31CF}"/>
              </a:ext>
            </a:extLst>
          </p:cNvPr>
          <p:cNvSpPr>
            <a:spLocks noGrp="1"/>
          </p:cNvSpPr>
          <p:nvPr>
            <p:ph idx="1"/>
          </p:nvPr>
        </p:nvSpPr>
        <p:spPr>
          <a:xfrm>
            <a:off x="913795" y="2096064"/>
            <a:ext cx="10353762" cy="4152336"/>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Government:</a:t>
            </a:r>
            <a:r>
              <a:rPr lang="en-GB" sz="1800" dirty="0">
                <a:effectLst/>
                <a:latin typeface="Calibri" panose="020F0502020204030204" pitchFamily="34" charset="0"/>
                <a:ea typeface="Times New Roman" panose="02020603050405020304" pitchFamily="18" charset="0"/>
                <a:cs typeface="Raavi" panose="020B0502040204020203" pitchFamily="34" charset="0"/>
              </a:rPr>
              <a:t> The Government is the most active player and the largest borrower in the money market. It raises funds to make up the budget deficit. The funds may be raised through the issue of Treasury Bills (with a maturity period of 91day/182day/364 Days) and government securities.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Commercial Banks:</a:t>
            </a:r>
            <a:r>
              <a:rPr lang="en-GB" sz="1800" dirty="0">
                <a:effectLst/>
                <a:latin typeface="Calibri" panose="020F0502020204030204" pitchFamily="34" charset="0"/>
                <a:ea typeface="Times New Roman" panose="02020603050405020304" pitchFamily="18" charset="0"/>
                <a:cs typeface="Raavi" panose="020B0502040204020203" pitchFamily="34" charset="0"/>
              </a:rPr>
              <a:t> Commercial Banks play an important role in the money marks They form one of the major constituents of money market. They undertake ending and borrowing of short term funds. The collective operations of the banks on a day to day basis are very predominant and hence have a major impact and influence on the interest rate structure and the liquidity position. The banks employ these pooled funds in the form of loans and advances to those who are in need of funds. In addition to commercial banks there are cooperative banks, savings banks, financial companies etc. Abo which form part of money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Financial Institutions:</a:t>
            </a:r>
            <a:r>
              <a:rPr lang="en-GB" sz="1800" dirty="0">
                <a:effectLst/>
                <a:latin typeface="Calibri" panose="020F0502020204030204" pitchFamily="34" charset="0"/>
                <a:ea typeface="Times New Roman" panose="02020603050405020304" pitchFamily="18" charset="0"/>
                <a:cs typeface="Raavi" panose="020B0502040204020203" pitchFamily="34" charset="0"/>
              </a:rPr>
              <a:t> Financial institutions also deal in the money market. They undertake lending and borrowing of short-term funds. They also lend money to banks by rediscounting Bills of Exchange. Since, transact in large volumes and have a significant impact on the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205563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5C0D-3934-423A-D807-C7F5BD405779}"/>
              </a:ext>
            </a:extLst>
          </p:cNvPr>
          <p:cNvSpPr>
            <a:spLocks noGrp="1"/>
          </p:cNvSpPr>
          <p:nvPr>
            <p:ph type="title"/>
          </p:nvPr>
        </p:nvSpPr>
        <p:spPr/>
        <p:txBody>
          <a:bodyPr/>
          <a:lstStyle/>
          <a:p>
            <a:r>
              <a:rPr lang="en-GB" sz="3600" b="1" dirty="0">
                <a:effectLst/>
                <a:latin typeface="+mn-lt"/>
                <a:ea typeface="Times New Roman" panose="02020603050405020304" pitchFamily="18" charset="0"/>
                <a:cs typeface="Raavi" panose="020B0502040204020203" pitchFamily="34" charset="0"/>
              </a:rPr>
              <a:t>PARTICIPANTS/ INSTITUTIONS OF MONEY MARKET</a:t>
            </a:r>
            <a:endParaRPr lang="en-IN" dirty="0"/>
          </a:p>
        </p:txBody>
      </p:sp>
      <p:sp>
        <p:nvSpPr>
          <p:cNvPr id="3" name="Content Placeholder 2">
            <a:extLst>
              <a:ext uri="{FF2B5EF4-FFF2-40B4-BE49-F238E27FC236}">
                <a16:creationId xmlns:a16="http://schemas.microsoft.com/office/drawing/2014/main" id="{E9FCA7FE-FE53-A228-2E73-37963C2A31CF}"/>
              </a:ext>
            </a:extLst>
          </p:cNvPr>
          <p:cNvSpPr>
            <a:spLocks noGrp="1"/>
          </p:cNvSpPr>
          <p:nvPr>
            <p:ph idx="1"/>
          </p:nvPr>
        </p:nvSpPr>
        <p:spPr>
          <a:xfrm>
            <a:off x="913795" y="2096064"/>
            <a:ext cx="10353762" cy="4152336"/>
          </a:xfrm>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Corporate Firms:</a:t>
            </a:r>
            <a:r>
              <a:rPr lang="en-GB" sz="1800" dirty="0">
                <a:effectLst/>
                <a:latin typeface="Calibri" panose="020F0502020204030204" pitchFamily="34" charset="0"/>
                <a:ea typeface="Times New Roman" panose="02020603050405020304" pitchFamily="18" charset="0"/>
                <a:cs typeface="Raavi" panose="020B0502040204020203" pitchFamily="34" charset="0"/>
              </a:rPr>
              <a:t> Corporate firms operate in the money market to raise short-term funds to meet their working capital requirements. They issue commercial papers with a maturity period of 7 days to 1 year. These papers are issued at a discount and redeemed at face value on maturity. These corporate firms use both organized and unorganized sectors of money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Institutional Players:</a:t>
            </a:r>
            <a:r>
              <a:rPr lang="en-GB" sz="1800" dirty="0">
                <a:effectLst/>
                <a:latin typeface="Calibri" panose="020F0502020204030204" pitchFamily="34" charset="0"/>
                <a:ea typeface="Times New Roman" panose="02020603050405020304" pitchFamily="18" charset="0"/>
                <a:cs typeface="Raavi" panose="020B0502040204020203" pitchFamily="34" charset="0"/>
              </a:rPr>
              <a:t> They Consist of Mutual Funds, Foreign Institutional Players, Insurance Firms, etc. Their level of Participation depends on the regulations. For instance; the level of participation of the Foreign Institutional Investors (FIIs) in the Indian money market is restricted to investment in Government Securities.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Discount Houses and Primary Dealers:</a:t>
            </a:r>
            <a:r>
              <a:rPr lang="en-GB" sz="1800" dirty="0">
                <a:effectLst/>
                <a:latin typeface="Calibri" panose="020F0502020204030204" pitchFamily="34" charset="0"/>
                <a:ea typeface="Times New Roman" panose="02020603050405020304" pitchFamily="18" charset="0"/>
                <a:cs typeface="Raavi" panose="020B0502040204020203" pitchFamily="34" charset="0"/>
              </a:rPr>
              <a:t> They are the intermediaries in the money market. Discount Houses discount and rediscount commercial bill and Treasury Bills. Primary Dealers were introduced by RBI for developing an active secondary market for Government securities. They also underwrite Government Securities.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407574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C53A-F21F-C180-9D20-74FE17A6E5B0}"/>
              </a:ext>
            </a:extLst>
          </p:cNvPr>
          <p:cNvSpPr>
            <a:spLocks noGrp="1"/>
          </p:cNvSpPr>
          <p:nvPr>
            <p:ph type="title"/>
          </p:nvPr>
        </p:nvSpPr>
        <p:spPr>
          <a:xfrm>
            <a:off x="1041615" y="226143"/>
            <a:ext cx="10353761" cy="983226"/>
          </a:xfrm>
        </p:spPr>
        <p:txBody>
          <a:bodyPr>
            <a:normAutofit/>
          </a:bodyPr>
          <a:lstStyle/>
          <a:p>
            <a:r>
              <a:rPr lang="en-GB" sz="3600" b="1" dirty="0">
                <a:effectLst/>
                <a:latin typeface="Calibri" panose="020F0502020204030204" pitchFamily="34" charset="0"/>
                <a:ea typeface="Times New Roman" panose="02020603050405020304" pitchFamily="18" charset="0"/>
                <a:cs typeface="Raavi" panose="020B0502040204020203" pitchFamily="34" charset="0"/>
              </a:rPr>
              <a:t>INSTRUMENTS OF MONEY MARKET</a:t>
            </a:r>
            <a:endParaRPr lang="en-IN" sz="5400" dirty="0"/>
          </a:p>
        </p:txBody>
      </p:sp>
      <p:graphicFrame>
        <p:nvGraphicFramePr>
          <p:cNvPr id="4" name="Content Placeholder 3">
            <a:extLst>
              <a:ext uri="{FF2B5EF4-FFF2-40B4-BE49-F238E27FC236}">
                <a16:creationId xmlns:a16="http://schemas.microsoft.com/office/drawing/2014/main" id="{9A4C6B69-56E4-E65C-8FCA-5C40E9DA4104}"/>
              </a:ext>
            </a:extLst>
          </p:cNvPr>
          <p:cNvGraphicFramePr>
            <a:graphicFrameLocks noGrp="1"/>
          </p:cNvGraphicFramePr>
          <p:nvPr>
            <p:ph idx="1"/>
            <p:extLst>
              <p:ext uri="{D42A27DB-BD31-4B8C-83A1-F6EECF244321}">
                <p14:modId xmlns:p14="http://schemas.microsoft.com/office/powerpoint/2010/main" val="3011282029"/>
              </p:ext>
            </p:extLst>
          </p:nvPr>
        </p:nvGraphicFramePr>
        <p:xfrm>
          <a:off x="914400" y="1651819"/>
          <a:ext cx="10353675" cy="4719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893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13AB-C142-624F-CDD9-3B4F73E22DF4}"/>
              </a:ext>
            </a:extLst>
          </p:cNvPr>
          <p:cNvSpPr>
            <a:spLocks noGrp="1"/>
          </p:cNvSpPr>
          <p:nvPr>
            <p:ph type="title"/>
          </p:nvPr>
        </p:nvSpPr>
        <p:spPr>
          <a:xfrm>
            <a:off x="1012118" y="117988"/>
            <a:ext cx="10353761" cy="698090"/>
          </a:xfrm>
        </p:spPr>
        <p:txBody>
          <a:bodyPr/>
          <a:lstStyle/>
          <a:p>
            <a:r>
              <a:rPr lang="en-IN" dirty="0"/>
              <a:t>TREASURY BILLS</a:t>
            </a:r>
          </a:p>
        </p:txBody>
      </p:sp>
      <p:sp>
        <p:nvSpPr>
          <p:cNvPr id="3" name="Content Placeholder 2">
            <a:extLst>
              <a:ext uri="{FF2B5EF4-FFF2-40B4-BE49-F238E27FC236}">
                <a16:creationId xmlns:a16="http://schemas.microsoft.com/office/drawing/2014/main" id="{3BF97DDC-144D-1CAE-E019-E848B67F4707}"/>
              </a:ext>
            </a:extLst>
          </p:cNvPr>
          <p:cNvSpPr>
            <a:spLocks noGrp="1"/>
          </p:cNvSpPr>
          <p:nvPr>
            <p:ph idx="1"/>
          </p:nvPr>
        </p:nvSpPr>
        <p:spPr>
          <a:xfrm>
            <a:off x="226142" y="816078"/>
            <a:ext cx="11661058" cy="5791199"/>
          </a:xfrm>
        </p:spPr>
        <p:style>
          <a:lnRef idx="2">
            <a:schemeClr val="accent3"/>
          </a:lnRef>
          <a:fillRef idx="1">
            <a:schemeClr val="lt1"/>
          </a:fillRef>
          <a:effectRef idx="0">
            <a:schemeClr val="accent3"/>
          </a:effectRef>
          <a:fontRef idx="minor">
            <a:schemeClr val="dk1"/>
          </a:fontRef>
        </p:style>
        <p:txBody>
          <a:bodyPr>
            <a:normAutofit/>
          </a:bodyPr>
          <a:lstStyle/>
          <a:p>
            <a:pPr marL="457200" lvl="1" indent="0" algn="just">
              <a:lnSpc>
                <a:spcPct val="107000"/>
              </a:lnSpc>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Treasury bills were first issued by the Indian government in 1917. The Treasury bills are short-term money market instrument that mature in a year or less than that. The purchase price is less than the face value. They have 3-month, 6-month and I-year maturity periods. It is one of the safest money market instruments as it is void of market risks, though the return on investments is not that huge. Treasury bills are by the primary as well as the secondary markets. They are issued at a discount and redeemed at the face value at maturity. The return to the investors is, therefore, the difference between the maturity value or face value (</a:t>
            </a:r>
            <a:r>
              <a:rPr lang="en-GB" sz="1600" dirty="0" err="1">
                <a:effectLst/>
                <a:latin typeface="Calibri" panose="020F0502020204030204" pitchFamily="34" charset="0"/>
                <a:ea typeface="Times New Roman" panose="02020603050405020304" pitchFamily="18" charset="0"/>
                <a:cs typeface="Raavi" panose="020B0502040204020203" pitchFamily="34" charset="0"/>
              </a:rPr>
              <a:t>ie</a:t>
            </a:r>
            <a:r>
              <a:rPr lang="en-GB" sz="1600" dirty="0">
                <a:effectLst/>
                <a:latin typeface="Calibri" panose="020F0502020204030204" pitchFamily="34" charset="0"/>
                <a:ea typeface="Times New Roman" panose="02020603050405020304" pitchFamily="18" charset="0"/>
                <a:cs typeface="Raavi" panose="020B0502040204020203" pitchFamily="34" charset="0"/>
              </a:rPr>
              <a:t>., rupees 100) and the issue price.</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Under one classification, treasury bills are categorized as ad hoc, tap and auction bills and under another classification it is classified on the maturity period like 91-days TBs 182-days TBs, 364-days TBs and two types of 14-days </a:t>
            </a:r>
            <a:r>
              <a:rPr lang="en-GB" sz="1600" dirty="0" err="1">
                <a:effectLst/>
                <a:latin typeface="Calibri" panose="020F0502020204030204" pitchFamily="34" charset="0"/>
                <a:ea typeface="Times New Roman" panose="02020603050405020304" pitchFamily="18" charset="0"/>
                <a:cs typeface="Raavi" panose="020B0502040204020203" pitchFamily="34" charset="0"/>
              </a:rPr>
              <a:t>TBs.</a:t>
            </a:r>
            <a:r>
              <a:rPr lang="en-GB" sz="1600" dirty="0">
                <a:effectLst/>
                <a:latin typeface="Calibri" panose="020F0502020204030204" pitchFamily="34" charset="0"/>
                <a:ea typeface="Times New Roman" panose="02020603050405020304" pitchFamily="18" charset="0"/>
                <a:cs typeface="Raavi" panose="020B0502040204020203" pitchFamily="34" charset="0"/>
              </a:rPr>
              <a:t> In the recent times (2002-03, 2003-04), the Reserve Bank of India has been issuing only 91-day and 364- day treasury bills. The auction format of 91-day Treasury bill has changed from uniform price to multiple prices to encourage more responsible bidding from the market players The bills are two kinds- </a:t>
            </a:r>
            <a:r>
              <a:rPr lang="en-GB" sz="1600" dirty="0" err="1">
                <a:effectLst/>
                <a:latin typeface="Calibri" panose="020F0502020204030204" pitchFamily="34" charset="0"/>
                <a:ea typeface="Times New Roman" panose="02020603050405020304" pitchFamily="18" charset="0"/>
                <a:cs typeface="Raavi" panose="020B0502040204020203" pitchFamily="34" charset="0"/>
              </a:rPr>
              <a:t>Adhoc</a:t>
            </a:r>
            <a:r>
              <a:rPr lang="en-GB" sz="1600" dirty="0">
                <a:effectLst/>
                <a:latin typeface="Calibri" panose="020F0502020204030204" pitchFamily="34" charset="0"/>
                <a:ea typeface="Times New Roman" panose="02020603050405020304" pitchFamily="18" charset="0"/>
                <a:cs typeface="Raavi" panose="020B0502040204020203" pitchFamily="34" charset="0"/>
              </a:rPr>
              <a:t> and regular. The </a:t>
            </a:r>
            <a:r>
              <a:rPr lang="en-GB" sz="1600" dirty="0" err="1">
                <a:effectLst/>
                <a:latin typeface="Calibri" panose="020F0502020204030204" pitchFamily="34" charset="0"/>
                <a:ea typeface="Times New Roman" panose="02020603050405020304" pitchFamily="18" charset="0"/>
                <a:cs typeface="Raavi" panose="020B0502040204020203" pitchFamily="34" charset="0"/>
              </a:rPr>
              <a:t>adhoc</a:t>
            </a:r>
            <a:r>
              <a:rPr lang="en-GB" sz="1600" dirty="0">
                <a:effectLst/>
                <a:latin typeface="Calibri" panose="020F0502020204030204" pitchFamily="34" charset="0"/>
                <a:ea typeface="Times New Roman" panose="02020603050405020304" pitchFamily="18" charset="0"/>
                <a:cs typeface="Raavi" panose="020B0502040204020203" pitchFamily="34" charset="0"/>
              </a:rPr>
              <a:t> bills are issued for investment by the state governments, semi government departments and foreign central banks for temporary investment. They are not sold to banks and general public. The treasury bills sold to the public and banks are called regular treasury bills. They are freely marketable. Commercial bank buys entire quantity of such bills issued on tender. They are bought and sold on discount basis.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Treasury Bills are issued through auctions conducted by the Reserve Bank of India usually every Wednesday and payments for the Treasury Bills purchased have to be made on the following Friday. The Treasury Bills of 182 days and 364 days' tenure are issued on alternate Wednesdays, that is, Treasury Bills of 364 day tenure are issued on the Wednesday preceding the reporting Friday while Treasury Bills of 182 days tenure are issued on the Wednesday prior to a non-reporting Friday. Currently, the notified amount for issuance of 91 day and 182 day Treasury Bills is 2500 crore each whereas the notified amount for issuance of 364 day Bill is higher at 1000 crore.</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39968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28A5F-4B47-4814-CAA9-34782C0D943F}"/>
              </a:ext>
            </a:extLst>
          </p:cNvPr>
          <p:cNvSpPr>
            <a:spLocks noGrp="1"/>
          </p:cNvSpPr>
          <p:nvPr>
            <p:ph type="title"/>
          </p:nvPr>
        </p:nvSpPr>
        <p:spPr/>
        <p:txBody>
          <a:bodyPr/>
          <a:lstStyle/>
          <a:p>
            <a:r>
              <a:rPr lang="en-IN" dirty="0"/>
              <a:t>STRUCTURE OF INDIAN MONEY MARKET</a:t>
            </a:r>
          </a:p>
        </p:txBody>
      </p:sp>
      <p:graphicFrame>
        <p:nvGraphicFramePr>
          <p:cNvPr id="4" name="Content Placeholder 3">
            <a:extLst>
              <a:ext uri="{FF2B5EF4-FFF2-40B4-BE49-F238E27FC236}">
                <a16:creationId xmlns:a16="http://schemas.microsoft.com/office/drawing/2014/main" id="{7E1A7D46-6C4C-269F-2498-E2C2A181CAA8}"/>
              </a:ext>
            </a:extLst>
          </p:cNvPr>
          <p:cNvGraphicFramePr>
            <a:graphicFrameLocks noGrp="1"/>
          </p:cNvGraphicFramePr>
          <p:nvPr>
            <p:ph idx="1"/>
            <p:extLst>
              <p:ext uri="{D42A27DB-BD31-4B8C-83A1-F6EECF244321}">
                <p14:modId xmlns:p14="http://schemas.microsoft.com/office/powerpoint/2010/main" val="4051121710"/>
              </p:ext>
            </p:extLst>
          </p:nvPr>
        </p:nvGraphicFramePr>
        <p:xfrm>
          <a:off x="6695768" y="1986116"/>
          <a:ext cx="4359582" cy="3479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AEC75F6-5AA6-3C83-D653-F555D9B713B0}"/>
              </a:ext>
            </a:extLst>
          </p:cNvPr>
          <p:cNvSpPr txBox="1"/>
          <p:nvPr/>
        </p:nvSpPr>
        <p:spPr>
          <a:xfrm>
            <a:off x="385916" y="2388307"/>
            <a:ext cx="6100916" cy="245009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Money market is a market for lending and borrowing of short-term funds and financial instruments. The structure of money markets determines the type of instruments that are feasible for the conduct of monetary management. Evidence and experience indicate that preference for market oriented an instrument by the monetary authorities helps to promote broader market development. The structure of money market is described as follow:</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672656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3538-3674-9A85-EB23-D314D52D9D07}"/>
              </a:ext>
            </a:extLst>
          </p:cNvPr>
          <p:cNvSpPr>
            <a:spLocks noGrp="1"/>
          </p:cNvSpPr>
          <p:nvPr>
            <p:ph type="title"/>
          </p:nvPr>
        </p:nvSpPr>
        <p:spPr>
          <a:xfrm>
            <a:off x="924444" y="344130"/>
            <a:ext cx="10353761" cy="1326321"/>
          </a:xfrm>
        </p:spPr>
        <p:txBody>
          <a:bodyPr/>
          <a:lstStyle/>
          <a:p>
            <a:r>
              <a:rPr lang="en-IN" dirty="0"/>
              <a:t>FEATURES OF TREASURY BILLS</a:t>
            </a:r>
          </a:p>
        </p:txBody>
      </p:sp>
      <p:sp>
        <p:nvSpPr>
          <p:cNvPr id="3" name="Content Placeholder 2">
            <a:extLst>
              <a:ext uri="{FF2B5EF4-FFF2-40B4-BE49-F238E27FC236}">
                <a16:creationId xmlns:a16="http://schemas.microsoft.com/office/drawing/2014/main" id="{C13694FE-3F41-195B-609B-E1CC65B4DD93}"/>
              </a:ext>
            </a:extLst>
          </p:cNvPr>
          <p:cNvSpPr>
            <a:spLocks noGrp="1"/>
          </p:cNvSpPr>
          <p:nvPr>
            <p:ph idx="1"/>
          </p:nvPr>
        </p:nvSpPr>
        <p:spPr>
          <a:xfrm>
            <a:off x="913795" y="1740309"/>
            <a:ext cx="10353762" cy="4611329"/>
          </a:xfrm>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The TBs contain following features: Treasury bills are short-term securities issued by the RBI on behalf of the Government of India.</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Treasury bills are of three types: 91 day treasury bills, 182 days treasury bills and 364 day treasury bills</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Since these bills are issued through auctions, interest rates on all types of treasury bills are determined by market forces. Treasury bills are highly liquid and are readily available.</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They give assured yields at a low transaction cost. Treasury Bills are eligible for inclusion in the SLR (Statutory Liquidity Ratio). .</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Moreover, they have negligible capital depreciation.</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Treasury Bills are available for a minimum amount of 25000 and in multiples of 25000. </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spcAft>
                <a:spcPts val="800"/>
              </a:spcAft>
              <a:buFont typeface="Symbol" panose="05050102010706020507" pitchFamily="18" charset="2"/>
              <a:buChar char=""/>
            </a:pPr>
            <a:r>
              <a:rPr lang="en-GB" sz="3300" dirty="0">
                <a:effectLst/>
                <a:latin typeface="Calibri" panose="020F0502020204030204" pitchFamily="34" charset="0"/>
                <a:ea typeface="Times New Roman" panose="02020603050405020304" pitchFamily="18" charset="0"/>
                <a:cs typeface="Raavi" panose="020B0502040204020203" pitchFamily="34" charset="0"/>
              </a:rPr>
              <a:t>Treasury Bills are traded in the secondary market. Commercial banks, Primary Dealers, Mutual Funds, Corporates, and Financial Institutions, Provident / Pension funds and Insurance companies participate in the treasury Bills Market.</a:t>
            </a:r>
            <a:endParaRPr lang="en-IN" sz="3300" dirty="0">
              <a:effectLst/>
              <a:latin typeface="Calibri" panose="020F0502020204030204" pitchFamily="34" charset="0"/>
              <a:ea typeface="Times New Roman" panose="02020603050405020304" pitchFamily="18" charset="0"/>
              <a:cs typeface="Raavi" panose="020B0502040204020203" pitchFamily="34" charset="0"/>
            </a:endParaRPr>
          </a:p>
          <a:p>
            <a:endParaRPr lang="en-IN" dirty="0"/>
          </a:p>
        </p:txBody>
      </p:sp>
    </p:spTree>
    <p:extLst>
      <p:ext uri="{BB962C8B-B14F-4D97-AF65-F5344CB8AC3E}">
        <p14:creationId xmlns:p14="http://schemas.microsoft.com/office/powerpoint/2010/main" val="3181275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A085-D418-D74B-C2F6-792CEAF067E9}"/>
              </a:ext>
            </a:extLst>
          </p:cNvPr>
          <p:cNvSpPr>
            <a:spLocks noGrp="1"/>
          </p:cNvSpPr>
          <p:nvPr>
            <p:ph type="title"/>
          </p:nvPr>
        </p:nvSpPr>
        <p:spPr/>
        <p:txBody>
          <a:bodyPr/>
          <a:lstStyle/>
          <a:p>
            <a:r>
              <a:rPr lang="en-IN" dirty="0"/>
              <a:t>COMMERCIAL PAPERS</a:t>
            </a:r>
          </a:p>
        </p:txBody>
      </p:sp>
      <p:sp>
        <p:nvSpPr>
          <p:cNvPr id="3" name="Content Placeholder 2">
            <a:extLst>
              <a:ext uri="{FF2B5EF4-FFF2-40B4-BE49-F238E27FC236}">
                <a16:creationId xmlns:a16="http://schemas.microsoft.com/office/drawing/2014/main" id="{50DAF0CE-E353-A49C-1B15-AC4970FF6663}"/>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just"/>
            <a:r>
              <a:rPr lang="en-GB" sz="1800" dirty="0">
                <a:effectLst/>
                <a:latin typeface="Calibri" panose="020F0502020204030204" pitchFamily="34" charset="0"/>
                <a:ea typeface="Times New Roman" panose="02020603050405020304" pitchFamily="18" charset="0"/>
                <a:cs typeface="Raavi" panose="020B0502040204020203" pitchFamily="34" charset="0"/>
              </a:rPr>
              <a:t>Commercial papers were introduced by the government in 1990. Commercial papers are usually known as promissory notes which are unsecured and are generally issued by companies and financial institutions, at a discounted rate from their face value. The purposes with which they are issued are for financing of inventories, accounts receivables, and settling short-term liabilities or loans and corporations participate in active trade in the secondary market. The return on commercial papers is always higher than that of T-bills. Companies which have a strong credit rating, usually issue CPs as they are not backed by collateral securities. It will issued for a duration of 30/43/60/90/120/180/270/364 days. Only a scheduled bank can act as an Issuing and Paying Agent (IPA) for issuance of CP. Subsequently, primary dealers and satellite dealers were also permitted to issue CP to enable them to meet their short-term funding requirements for their operations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endParaRPr lang="en-IN" dirty="0"/>
          </a:p>
        </p:txBody>
      </p:sp>
    </p:spTree>
    <p:extLst>
      <p:ext uri="{BB962C8B-B14F-4D97-AF65-F5344CB8AC3E}">
        <p14:creationId xmlns:p14="http://schemas.microsoft.com/office/powerpoint/2010/main" val="2354110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66395-6340-8006-F7ED-820BB44B75F3}"/>
              </a:ext>
            </a:extLst>
          </p:cNvPr>
          <p:cNvSpPr>
            <a:spLocks noGrp="1"/>
          </p:cNvSpPr>
          <p:nvPr>
            <p:ph type="title"/>
          </p:nvPr>
        </p:nvSpPr>
        <p:spPr/>
        <p:txBody>
          <a:bodyPr/>
          <a:lstStyle/>
          <a:p>
            <a:r>
              <a:rPr lang="en-IN" dirty="0"/>
              <a:t>FEATURES OF COMMERCIAL PAPERS</a:t>
            </a:r>
          </a:p>
        </p:txBody>
      </p:sp>
      <p:sp>
        <p:nvSpPr>
          <p:cNvPr id="3" name="Content Placeholder 2">
            <a:extLst>
              <a:ext uri="{FF2B5EF4-FFF2-40B4-BE49-F238E27FC236}">
                <a16:creationId xmlns:a16="http://schemas.microsoft.com/office/drawing/2014/main" id="{6FB67F26-559B-EC47-943C-B5E2E67CAC76}"/>
              </a:ext>
            </a:extLst>
          </p:cNvPr>
          <p:cNvSpPr>
            <a:spLocks noGrp="1"/>
          </p:cNvSpPr>
          <p:nvPr>
            <p:ph idx="1"/>
          </p:nvPr>
        </p:nvSpPr>
        <p:spPr>
          <a:xfrm>
            <a:off x="913795" y="1691147"/>
            <a:ext cx="10353762" cy="4670323"/>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They are unsecured debts of corporates and are issued in the form of promissory notes, redeemable at par to the holder at maturity.</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Only corporates who get an investment grade rating can issue CPs, as per RBI rules.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It is issued at a discount to face value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Attracts issuance stamp duty in primary issue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Has to be mandatorily rated by one of the credit rating agencies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It is issued as per RBI guidelines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It is held in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Demat</a:t>
            </a:r>
            <a:r>
              <a:rPr lang="en-GB" sz="1800" dirty="0">
                <a:effectLst/>
                <a:latin typeface="Calibri" panose="020F0502020204030204" pitchFamily="34" charset="0"/>
                <a:ea typeface="Times New Roman" panose="02020603050405020304" pitchFamily="18" charset="0"/>
                <a:cs typeface="Raavi" panose="020B0502040204020203" pitchFamily="34" charset="0"/>
              </a:rPr>
              <a:t> form</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CP can be issued in denominations of 25 lakh or multiples thereof. Amount invested by a single investor should not be less than 5 lakh (face value).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Issued at discount to face value as may be determined by the issuer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Bank and Financial Institutions are prohibited from issuance and underwriting of CP's.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Can be issued for a maturity for a minimum of 15 days and a maximum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upto</a:t>
            </a:r>
            <a:r>
              <a:rPr lang="en-GB" sz="1800" dirty="0">
                <a:effectLst/>
                <a:latin typeface="Calibri" panose="020F0502020204030204" pitchFamily="34" charset="0"/>
                <a:ea typeface="Times New Roman" panose="02020603050405020304" pitchFamily="18" charset="0"/>
                <a:cs typeface="Raavi" panose="020B0502040204020203" pitchFamily="34" charset="0"/>
              </a:rPr>
              <a:t> one year from the date of issue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315084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D18C-E78F-44E2-3203-E187C23B7C1C}"/>
              </a:ext>
            </a:extLst>
          </p:cNvPr>
          <p:cNvSpPr>
            <a:spLocks noGrp="1"/>
          </p:cNvSpPr>
          <p:nvPr>
            <p:ph type="title"/>
          </p:nvPr>
        </p:nvSpPr>
        <p:spPr/>
        <p:txBody>
          <a:bodyPr>
            <a:normAutofit/>
          </a:bodyPr>
          <a:lstStyle/>
          <a:p>
            <a:r>
              <a:rPr lang="en-GB" sz="3200" b="1" dirty="0">
                <a:effectLst/>
                <a:latin typeface="Calibri" panose="020F0502020204030204" pitchFamily="34" charset="0"/>
                <a:ea typeface="Times New Roman" panose="02020603050405020304" pitchFamily="18" charset="0"/>
                <a:cs typeface="Raavi" panose="020B0502040204020203" pitchFamily="34" charset="0"/>
              </a:rPr>
              <a:t>Who can Issue Commercial Papers?</a:t>
            </a:r>
            <a:endParaRPr lang="en-IN" sz="4800" dirty="0"/>
          </a:p>
        </p:txBody>
      </p:sp>
      <p:graphicFrame>
        <p:nvGraphicFramePr>
          <p:cNvPr id="4" name="Diagram 3">
            <a:extLst>
              <a:ext uri="{FF2B5EF4-FFF2-40B4-BE49-F238E27FC236}">
                <a16:creationId xmlns:a16="http://schemas.microsoft.com/office/drawing/2014/main" id="{DDD07CB7-E365-BFE3-114F-89BFF8576E9E}"/>
              </a:ext>
            </a:extLst>
          </p:cNvPr>
          <p:cNvGraphicFramePr/>
          <p:nvPr>
            <p:extLst>
              <p:ext uri="{D42A27DB-BD31-4B8C-83A1-F6EECF244321}">
                <p14:modId xmlns:p14="http://schemas.microsoft.com/office/powerpoint/2010/main" val="2658602733"/>
              </p:ext>
            </p:extLst>
          </p:nvPr>
        </p:nvGraphicFramePr>
        <p:xfrm>
          <a:off x="2032000" y="1494503"/>
          <a:ext cx="8128000" cy="4643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777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4907-CC96-29EB-7D48-20918A7F8261}"/>
              </a:ext>
            </a:extLst>
          </p:cNvPr>
          <p:cNvSpPr>
            <a:spLocks noGrp="1"/>
          </p:cNvSpPr>
          <p:nvPr>
            <p:ph type="title"/>
          </p:nvPr>
        </p:nvSpPr>
        <p:spPr>
          <a:xfrm>
            <a:off x="913794" y="265471"/>
            <a:ext cx="10353761" cy="727587"/>
          </a:xfrm>
        </p:spPr>
        <p:txBody>
          <a:bodyPr>
            <a:normAutofit/>
          </a:bodyPr>
          <a:lstStyle/>
          <a:p>
            <a:r>
              <a:rPr lang="en-GB" sz="3200" b="1" dirty="0">
                <a:effectLst/>
                <a:latin typeface="Calibri" panose="020F0502020204030204" pitchFamily="34" charset="0"/>
                <a:ea typeface="Times New Roman" panose="02020603050405020304" pitchFamily="18" charset="0"/>
                <a:cs typeface="Raavi" panose="020B0502040204020203" pitchFamily="34" charset="0"/>
              </a:rPr>
              <a:t>RBI Guidelines on Issue of Commercial </a:t>
            </a:r>
            <a:r>
              <a:rPr lang="en-GB" sz="3200" b="1" dirty="0" err="1">
                <a:effectLst/>
                <a:latin typeface="Calibri" panose="020F0502020204030204" pitchFamily="34" charset="0"/>
                <a:ea typeface="Times New Roman" panose="02020603050405020304" pitchFamily="18" charset="0"/>
                <a:cs typeface="Raavi" panose="020B0502040204020203" pitchFamily="34" charset="0"/>
              </a:rPr>
              <a:t>PapeRS</a:t>
            </a:r>
            <a:endParaRPr lang="en-IN" sz="4800" dirty="0"/>
          </a:p>
        </p:txBody>
      </p:sp>
      <p:sp>
        <p:nvSpPr>
          <p:cNvPr id="3" name="Content Placeholder 2">
            <a:extLst>
              <a:ext uri="{FF2B5EF4-FFF2-40B4-BE49-F238E27FC236}">
                <a16:creationId xmlns:a16="http://schemas.microsoft.com/office/drawing/2014/main" id="{3D517355-5B70-0AE4-1A91-BFDB30E73B6F}"/>
              </a:ext>
            </a:extLst>
          </p:cNvPr>
          <p:cNvSpPr>
            <a:spLocks noGrp="1"/>
          </p:cNvSpPr>
          <p:nvPr>
            <p:ph idx="1"/>
          </p:nvPr>
        </p:nvSpPr>
        <p:spPr>
          <a:xfrm>
            <a:off x="913795" y="1317523"/>
            <a:ext cx="10353762" cy="4975122"/>
          </a:xfrm>
        </p:spPr>
        <p:style>
          <a:lnRef idx="2">
            <a:schemeClr val="accent3"/>
          </a:lnRef>
          <a:fillRef idx="1">
            <a:schemeClr val="lt1"/>
          </a:fillRef>
          <a:effectRef idx="0">
            <a:schemeClr val="accent3"/>
          </a:effectRef>
          <a:fontRef idx="minor">
            <a:schemeClr val="dk1"/>
          </a:fontRef>
        </p:style>
        <p:txBody>
          <a:bodyPr>
            <a:normAutofit/>
          </a:bodyPr>
          <a:lstStyle/>
          <a:p>
            <a:pPr marL="342900" lvl="0" indent="-342900" algn="just">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Corporate, A corporate can issue Commercial Paper if:</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&gt;Its tangible net worth is not less than 5 crores as per latest balance sheet.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&gt; Working capital limit is obtained from banks all India financial institutions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&gt; Its borrowable account classified as standard asset by banks/ all India financial institutions.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Credit rating should be obtained by all eligible participants in Commercial Paper issue from the specified credit rating agencies like CRISIL (Credit Rating Information Services of India Limited), ICRA (Investment Information &amp; Credit Rating Agency of India Limited), CARE (Credit Analysis &amp; Research Agency and FITCH. The minimum rating shall be equivalent to P-2 of CRISIL</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Commercial paper can be issued for maturities between a minimum of 15 days and a maximum of up to one year from the date of issue.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maturity date of commercial paper should not exceed the date beyond the date up to which credit rating is valid.</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97702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4907-CC96-29EB-7D48-20918A7F8261}"/>
              </a:ext>
            </a:extLst>
          </p:cNvPr>
          <p:cNvSpPr>
            <a:spLocks noGrp="1"/>
          </p:cNvSpPr>
          <p:nvPr>
            <p:ph type="title"/>
          </p:nvPr>
        </p:nvSpPr>
        <p:spPr>
          <a:xfrm>
            <a:off x="913794" y="265471"/>
            <a:ext cx="10353761" cy="727587"/>
          </a:xfrm>
        </p:spPr>
        <p:txBody>
          <a:bodyPr>
            <a:normAutofit/>
          </a:bodyPr>
          <a:lstStyle/>
          <a:p>
            <a:r>
              <a:rPr lang="en-GB" sz="3200" b="1" dirty="0">
                <a:effectLst/>
                <a:latin typeface="Calibri" panose="020F0502020204030204" pitchFamily="34" charset="0"/>
                <a:ea typeface="Times New Roman" panose="02020603050405020304" pitchFamily="18" charset="0"/>
                <a:cs typeface="Raavi" panose="020B0502040204020203" pitchFamily="34" charset="0"/>
              </a:rPr>
              <a:t>RBI Guidelines on Issue of Commercial </a:t>
            </a:r>
            <a:r>
              <a:rPr lang="en-GB" sz="3200" b="1" dirty="0" err="1">
                <a:effectLst/>
                <a:latin typeface="Calibri" panose="020F0502020204030204" pitchFamily="34" charset="0"/>
                <a:ea typeface="Times New Roman" panose="02020603050405020304" pitchFamily="18" charset="0"/>
                <a:cs typeface="Raavi" panose="020B0502040204020203" pitchFamily="34" charset="0"/>
              </a:rPr>
              <a:t>PapeRS</a:t>
            </a:r>
            <a:endParaRPr lang="en-IN" sz="4800" dirty="0"/>
          </a:p>
        </p:txBody>
      </p:sp>
      <p:sp>
        <p:nvSpPr>
          <p:cNvPr id="3" name="Content Placeholder 2">
            <a:extLst>
              <a:ext uri="{FF2B5EF4-FFF2-40B4-BE49-F238E27FC236}">
                <a16:creationId xmlns:a16="http://schemas.microsoft.com/office/drawing/2014/main" id="{3D517355-5B70-0AE4-1A91-BFDB30E73B6F}"/>
              </a:ext>
            </a:extLst>
          </p:cNvPr>
          <p:cNvSpPr>
            <a:spLocks noGrp="1"/>
          </p:cNvSpPr>
          <p:nvPr>
            <p:ph idx="1"/>
          </p:nvPr>
        </p:nvSpPr>
        <p:spPr>
          <a:xfrm>
            <a:off x="913795" y="1317523"/>
            <a:ext cx="10353762" cy="4473677"/>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It can be issued in denomination of 5 lakhs or in multiples thereof.</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Amount invested by a single investor should not be less than 5 lakhs (face Value). </a:t>
            </a: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A company can issue commercial paper to an aggregate amount within the limit approved by board of directors or limit specified by credit rating agency, whichever is lower.</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Banks and financial institutions have the flexibility to fix working capital limits duly taking into account the resource pattern of company’s financing including commercial papers.</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The total amount of commercial paper proposed to be issued should be raised within a period of two weeks from the date on which the issuer opens the issue for subscription.</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Commercial paper may be issued on a single date or in parts on different dated provided that in the latter case, each commercial paper shall have the same maturity date.</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Every commercial paper should be reported to RBI through issuing and paying Agent (IPA). </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Only a scheduled bank can act as an IPA.</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657042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4907-CC96-29EB-7D48-20918A7F8261}"/>
              </a:ext>
            </a:extLst>
          </p:cNvPr>
          <p:cNvSpPr>
            <a:spLocks noGrp="1"/>
          </p:cNvSpPr>
          <p:nvPr>
            <p:ph type="title"/>
          </p:nvPr>
        </p:nvSpPr>
        <p:spPr>
          <a:xfrm>
            <a:off x="913794" y="265471"/>
            <a:ext cx="10353761" cy="727587"/>
          </a:xfrm>
        </p:spPr>
        <p:txBody>
          <a:bodyPr>
            <a:normAutofit/>
          </a:bodyPr>
          <a:lstStyle/>
          <a:p>
            <a:r>
              <a:rPr lang="en-GB" sz="3200" b="1" dirty="0">
                <a:effectLst/>
                <a:latin typeface="Calibri" panose="020F0502020204030204" pitchFamily="34" charset="0"/>
                <a:ea typeface="Times New Roman" panose="02020603050405020304" pitchFamily="18" charset="0"/>
                <a:cs typeface="Raavi" panose="020B0502040204020203" pitchFamily="34" charset="0"/>
              </a:rPr>
              <a:t>RBI Guidelines on Issue of Commercial </a:t>
            </a:r>
            <a:r>
              <a:rPr lang="en-GB" sz="3200" b="1" dirty="0" err="1">
                <a:effectLst/>
                <a:latin typeface="Calibri" panose="020F0502020204030204" pitchFamily="34" charset="0"/>
                <a:ea typeface="Times New Roman" panose="02020603050405020304" pitchFamily="18" charset="0"/>
                <a:cs typeface="Raavi" panose="020B0502040204020203" pitchFamily="34" charset="0"/>
              </a:rPr>
              <a:t>PapeRS</a:t>
            </a:r>
            <a:endParaRPr lang="en-IN" sz="4800" dirty="0"/>
          </a:p>
        </p:txBody>
      </p:sp>
      <p:sp>
        <p:nvSpPr>
          <p:cNvPr id="3" name="Content Placeholder 2">
            <a:extLst>
              <a:ext uri="{FF2B5EF4-FFF2-40B4-BE49-F238E27FC236}">
                <a16:creationId xmlns:a16="http://schemas.microsoft.com/office/drawing/2014/main" id="{3D517355-5B70-0AE4-1A91-BFDB30E73B6F}"/>
              </a:ext>
            </a:extLst>
          </p:cNvPr>
          <p:cNvSpPr>
            <a:spLocks noGrp="1"/>
          </p:cNvSpPr>
          <p:nvPr>
            <p:ph idx="1"/>
          </p:nvPr>
        </p:nvSpPr>
        <p:spPr>
          <a:xfrm>
            <a:off x="913795" y="1317523"/>
            <a:ext cx="10353762" cy="4473677"/>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Commercial paper can be subscribed by individuals, banking companies, corporate, NRIs (Non Resident Indians) and FIIs (Financial Institutional Investors).</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It can be issued either in the form of a promissory note or in a dematerialized form.</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It will be issued at a discount to face value as may be determined by the issuer.</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Issue of commercial paper should not be underwritten or co-accepted.</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The initial investor in commercial paper shall pay the discounted value of the commercial paper by means of a crossed account payee cheque to the account of the issuer through IPA</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On maturity, if commercial paper is held in physical form, the holder of commercial paper shall present the investment for payment to the issuer through IPA.</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When the commercial paper is held in De-mat form, the holder of commercial paper will have to get it redeemed through depository and received from the IPA. </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Commercial paper is issued as a stand alone’ product. It would not be Obligatory for banks and financial institutions to provide stand-by facility to Issuers of commercial paper.</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Raavi" panose="020B0502040204020203" pitchFamily="34" charset="0"/>
              </a:rPr>
              <a:t>Every issue of commercial paper, including renewal, should be treated as a fresh issue.</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37426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54A2D5-8B53-90E6-8737-69A66FE81B2D}"/>
              </a:ext>
            </a:extLst>
          </p:cNvPr>
          <p:cNvSpPr>
            <a:spLocks noGrp="1"/>
          </p:cNvSpPr>
          <p:nvPr>
            <p:ph type="title"/>
          </p:nvPr>
        </p:nvSpPr>
        <p:spPr/>
        <p:txBody>
          <a:bodyPr/>
          <a:lstStyle/>
          <a:p>
            <a:r>
              <a:rPr lang="en-IN" dirty="0"/>
              <a:t>COMMERCIAL PAPERS</a:t>
            </a:r>
          </a:p>
        </p:txBody>
      </p:sp>
      <p:sp>
        <p:nvSpPr>
          <p:cNvPr id="5" name="Text Placeholder 4">
            <a:extLst>
              <a:ext uri="{FF2B5EF4-FFF2-40B4-BE49-F238E27FC236}">
                <a16:creationId xmlns:a16="http://schemas.microsoft.com/office/drawing/2014/main" id="{66EEDEB6-CE68-2D6D-BD74-623E75B72688}"/>
              </a:ext>
            </a:extLst>
          </p:cNvPr>
          <p:cNvSpPr>
            <a:spLocks noGrp="1"/>
          </p:cNvSpPr>
          <p:nvPr>
            <p:ph type="body" idx="1"/>
          </p:nvPr>
        </p:nvSpPr>
        <p:spPr/>
        <p:style>
          <a:lnRef idx="2">
            <a:schemeClr val="accent4"/>
          </a:lnRef>
          <a:fillRef idx="1">
            <a:schemeClr val="lt1"/>
          </a:fillRef>
          <a:effectRef idx="0">
            <a:schemeClr val="accent4"/>
          </a:effectRef>
          <a:fontRef idx="minor">
            <a:schemeClr val="dk1"/>
          </a:fontRef>
        </p:style>
        <p:txBody>
          <a:bodyPr/>
          <a:lstStyle/>
          <a:p>
            <a:r>
              <a:rPr lang="en-IN" dirty="0"/>
              <a:t>ADVANTAGES OF COMMERCIAL PAPERS</a:t>
            </a:r>
          </a:p>
        </p:txBody>
      </p:sp>
      <p:sp>
        <p:nvSpPr>
          <p:cNvPr id="6" name="Content Placeholder 5">
            <a:extLst>
              <a:ext uri="{FF2B5EF4-FFF2-40B4-BE49-F238E27FC236}">
                <a16:creationId xmlns:a16="http://schemas.microsoft.com/office/drawing/2014/main" id="{0EEB6303-2163-49D2-222D-1CF2C164A633}"/>
              </a:ext>
            </a:extLst>
          </p:cNvPr>
          <p:cNvSpPr>
            <a:spLocks noGrp="1"/>
          </p:cNvSpPr>
          <p:nvPr>
            <p:ph sz="half" idx="2"/>
          </p:nvPr>
        </p:nvSpPr>
        <p:spPr/>
        <p:style>
          <a:lnRef idx="2">
            <a:schemeClr val="accent2"/>
          </a:lnRef>
          <a:fillRef idx="1">
            <a:schemeClr val="lt1"/>
          </a:fillRef>
          <a:effectRef idx="0">
            <a:schemeClr val="accent2"/>
          </a:effectRef>
          <a:fontRef idx="minor">
            <a:schemeClr val="dk1"/>
          </a:fontRef>
        </p:style>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High credit ratings fetch a lower cost of capital.</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Wide range of maturity provides more flexibility.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It does not create any lien on asset of the company.</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Tradability of Commercial Paper provides investors with exit options.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
        <p:nvSpPr>
          <p:cNvPr id="7" name="Text Placeholder 6">
            <a:extLst>
              <a:ext uri="{FF2B5EF4-FFF2-40B4-BE49-F238E27FC236}">
                <a16:creationId xmlns:a16="http://schemas.microsoft.com/office/drawing/2014/main" id="{5625594B-FF64-93A6-6AA3-975224230F09}"/>
              </a:ext>
            </a:extLst>
          </p:cNvPr>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r>
              <a:rPr lang="en-IN" dirty="0"/>
              <a:t>DISADVANTAGES OF COMMERCIAL PAPERS</a:t>
            </a:r>
          </a:p>
        </p:txBody>
      </p:sp>
      <p:sp>
        <p:nvSpPr>
          <p:cNvPr id="8" name="Content Placeholder 7">
            <a:extLst>
              <a:ext uri="{FF2B5EF4-FFF2-40B4-BE49-F238E27FC236}">
                <a16:creationId xmlns:a16="http://schemas.microsoft.com/office/drawing/2014/main" id="{94A01766-5E2F-82FB-4BFA-AC40C2963B35}"/>
              </a:ext>
            </a:extLst>
          </p:cNvPr>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Its usage is limited to only blue chip companies.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Issuances of Commercial Paper bring down the bank credit limits.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A high degree of control is exercised on issue of Commercial Paper.</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Stand-by-credit may become necessary.</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868571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8B52-00FD-22FE-152C-9D3491E41403}"/>
              </a:ext>
            </a:extLst>
          </p:cNvPr>
          <p:cNvSpPr>
            <a:spLocks noGrp="1"/>
          </p:cNvSpPr>
          <p:nvPr>
            <p:ph type="title"/>
          </p:nvPr>
        </p:nvSpPr>
        <p:spPr/>
        <p:txBody>
          <a:bodyPr/>
          <a:lstStyle/>
          <a:p>
            <a:r>
              <a:rPr lang="en-IN" dirty="0"/>
              <a:t>CERTIFICATES OF DEPOSITS</a:t>
            </a:r>
          </a:p>
        </p:txBody>
      </p:sp>
      <p:sp>
        <p:nvSpPr>
          <p:cNvPr id="3" name="Content Placeholder 2">
            <a:extLst>
              <a:ext uri="{FF2B5EF4-FFF2-40B4-BE49-F238E27FC236}">
                <a16:creationId xmlns:a16="http://schemas.microsoft.com/office/drawing/2014/main" id="{83C0C926-A72C-0775-F137-0550DF6A31B3}"/>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457200" lvl="1" indent="0" algn="just">
              <a:lnSpc>
                <a:spcPct val="107000"/>
              </a:lnSpc>
              <a:spcAft>
                <a:spcPts val="800"/>
              </a:spcAft>
              <a:buNone/>
            </a:pPr>
            <a:r>
              <a:rPr lang="en-GB" dirty="0">
                <a:effectLst/>
                <a:latin typeface="Calibri" panose="020F0502020204030204" pitchFamily="34" charset="0"/>
                <a:ea typeface="Times New Roman" panose="02020603050405020304" pitchFamily="18" charset="0"/>
                <a:cs typeface="Raavi" panose="020B0502040204020203" pitchFamily="34" charset="0"/>
              </a:rPr>
              <a:t>It is again an important segment of the Indian money market. It was in 1989 that the certificate of deposit was first brought into the Indian money market. The certificate of deposits is issued by the commercial banks. They are worth the value of 25 lakh and in multiple of 25 lakh. The minimum subscription of CD should be worth Crore. The maturity period of CD is as low as 3 months and as high as 1 year. These are the transferable investment instrument in a money market. The government initiated a market of CDs in order to widen the range of instruments in the money market and to provide a higher flexibility to investors for investing their short term money.</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pPr marL="0" indent="0" algn="just">
              <a:lnSpc>
                <a:spcPct val="107000"/>
              </a:lnSpc>
              <a:spcAft>
                <a:spcPts val="800"/>
              </a:spcAft>
              <a:buNone/>
            </a:pP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endParaRPr lang="en-IN" sz="3600" dirty="0"/>
          </a:p>
        </p:txBody>
      </p:sp>
    </p:spTree>
    <p:extLst>
      <p:ext uri="{BB962C8B-B14F-4D97-AF65-F5344CB8AC3E}">
        <p14:creationId xmlns:p14="http://schemas.microsoft.com/office/powerpoint/2010/main" val="3440240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37B2-430E-7CA0-4777-7C68E822FD3F}"/>
              </a:ext>
            </a:extLst>
          </p:cNvPr>
          <p:cNvSpPr>
            <a:spLocks noGrp="1"/>
          </p:cNvSpPr>
          <p:nvPr>
            <p:ph type="title"/>
          </p:nvPr>
        </p:nvSpPr>
        <p:spPr/>
        <p:txBody>
          <a:bodyPr/>
          <a:lstStyle/>
          <a:p>
            <a:r>
              <a:rPr lang="en-IN" dirty="0"/>
              <a:t>FEATURES OF CERTIFICATE OF DEPOSITS</a:t>
            </a:r>
          </a:p>
        </p:txBody>
      </p:sp>
      <p:sp>
        <p:nvSpPr>
          <p:cNvPr id="3" name="Content Placeholder 2">
            <a:extLst>
              <a:ext uri="{FF2B5EF4-FFF2-40B4-BE49-F238E27FC236}">
                <a16:creationId xmlns:a16="http://schemas.microsoft.com/office/drawing/2014/main" id="{25BFECF8-BB67-B158-822C-364AF9BC540D}"/>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Certificates of Deposits are unsecured, negotiable promissory notes issued by commercial banks and development financial institutions.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CDs are marketable receipts of funds deposited in a bank for a fixed period at a specified rate of interest.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They are highly liquid and riskless money market instruments.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CDs were originally introduced in India to enable commercial banks to raise funds from the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56501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D2B24-6828-FF8C-170B-431993EF45E5}"/>
              </a:ext>
            </a:extLst>
          </p:cNvPr>
          <p:cNvSpPr>
            <a:spLocks noGrp="1"/>
          </p:cNvSpPr>
          <p:nvPr>
            <p:ph type="title"/>
          </p:nvPr>
        </p:nvSpPr>
        <p:spPr/>
        <p:txBody>
          <a:bodyPr>
            <a:normAutofit/>
          </a:bodyPr>
          <a:lstStyle/>
          <a:p>
            <a:pPr algn="ctr"/>
            <a:r>
              <a:rPr lang="en-GB" sz="36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a:t>
            </a:r>
            <a:endParaRPr lang="en-IN" sz="5400" dirty="0"/>
          </a:p>
        </p:txBody>
      </p:sp>
      <p:graphicFrame>
        <p:nvGraphicFramePr>
          <p:cNvPr id="4" name="Content Placeholder 3">
            <a:extLst>
              <a:ext uri="{FF2B5EF4-FFF2-40B4-BE49-F238E27FC236}">
                <a16:creationId xmlns:a16="http://schemas.microsoft.com/office/drawing/2014/main" id="{96A4E1C0-ECA2-426D-F6A5-8F93514F7A6F}"/>
              </a:ext>
            </a:extLst>
          </p:cNvPr>
          <p:cNvGraphicFramePr>
            <a:graphicFrameLocks noGrp="1"/>
          </p:cNvGraphicFramePr>
          <p:nvPr>
            <p:ph idx="1"/>
            <p:extLst>
              <p:ext uri="{D42A27DB-BD31-4B8C-83A1-F6EECF244321}">
                <p14:modId xmlns:p14="http://schemas.microsoft.com/office/powerpoint/2010/main" val="3419056146"/>
              </p:ext>
            </p:extLst>
          </p:nvPr>
        </p:nvGraphicFramePr>
        <p:xfrm>
          <a:off x="6508955" y="1966452"/>
          <a:ext cx="4546395" cy="3499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890E043-6505-7B71-CA1D-CDF43787A187}"/>
              </a:ext>
            </a:extLst>
          </p:cNvPr>
          <p:cNvSpPr txBox="1"/>
          <p:nvPr/>
        </p:nvSpPr>
        <p:spPr>
          <a:xfrm>
            <a:off x="408039" y="2090549"/>
            <a:ext cx="6100916" cy="36355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In view of the rapid changes on account of financial deregulation and global financial markets integration, central banks in several countries have striven to develop and deepen the money markets by enlarging the scope of instruments and participants so as to improve the transmission channels of monetary policy. The entire money market in India can be divided into two parts. They are organized money market and the unorganized money market. The unorganized money market can also be known as an unauthorized money market. Both of these components comprise several constituents. The following chart will help you in understanding the organizational structure of the Indian money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27383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30D2-C1F2-4C1F-570D-2CA18446A41F}"/>
              </a:ext>
            </a:extLst>
          </p:cNvPr>
          <p:cNvSpPr>
            <a:spLocks noGrp="1"/>
          </p:cNvSpPr>
          <p:nvPr>
            <p:ph type="title"/>
          </p:nvPr>
        </p:nvSpPr>
        <p:spPr>
          <a:xfrm>
            <a:off x="928950" y="221226"/>
            <a:ext cx="10353761" cy="1326321"/>
          </a:xfrm>
        </p:spPr>
        <p:txBody>
          <a:bodyPr/>
          <a:lstStyle/>
          <a:p>
            <a:r>
              <a:rPr lang="en-IN" dirty="0"/>
              <a:t>RBI GUIDELINES ON ISSUE OF CERTIFICATE OF DEPOSITS</a:t>
            </a:r>
          </a:p>
        </p:txBody>
      </p:sp>
      <p:sp>
        <p:nvSpPr>
          <p:cNvPr id="3" name="Content Placeholder 2">
            <a:extLst>
              <a:ext uri="{FF2B5EF4-FFF2-40B4-BE49-F238E27FC236}">
                <a16:creationId xmlns:a16="http://schemas.microsoft.com/office/drawing/2014/main" id="{4F1D1EB2-979E-99BD-C5C7-5DA230F85ACE}"/>
              </a:ext>
            </a:extLst>
          </p:cNvPr>
          <p:cNvSpPr>
            <a:spLocks noGrp="1"/>
          </p:cNvSpPr>
          <p:nvPr>
            <p:ph idx="1"/>
          </p:nvPr>
        </p:nvSpPr>
        <p:spPr>
          <a:xfrm>
            <a:off x="324464" y="1809135"/>
            <a:ext cx="11562735" cy="4827639"/>
          </a:xfrm>
        </p:spPr>
        <p:style>
          <a:lnRef idx="2">
            <a:schemeClr val="accent3"/>
          </a:lnRef>
          <a:fillRef idx="1">
            <a:schemeClr val="lt1"/>
          </a:fillRef>
          <a:effectRef idx="0">
            <a:schemeClr val="accent3"/>
          </a:effectRef>
          <a:fontRef idx="minor">
            <a:schemeClr val="dk1"/>
          </a:fontRef>
        </p:style>
        <p:txBody>
          <a:bodyPr>
            <a:normAutofit/>
          </a:bodyPr>
          <a:lstStyle/>
          <a:p>
            <a:endParaRPr lang="en-IN" dirty="0"/>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Eligibility: </a:t>
            </a:r>
            <a:r>
              <a:rPr lang="en-GB" sz="1800" dirty="0">
                <a:effectLst/>
                <a:latin typeface="Calibri" panose="020F0502020204030204" pitchFamily="34" charset="0"/>
                <a:ea typeface="Times New Roman" panose="02020603050405020304" pitchFamily="18" charset="0"/>
                <a:cs typeface="Raavi" panose="020B0502040204020203" pitchFamily="34" charset="0"/>
              </a:rPr>
              <a:t>CDs can be issued by commercial banks (except Regional Rural Banks and Local Area Banks) and financial institutions that have been permitted to raise Short-term loans by RBI.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Amount</a:t>
            </a:r>
            <a:r>
              <a:rPr lang="en-GB" sz="1800" dirty="0">
                <a:effectLst/>
                <a:latin typeface="Calibri" panose="020F0502020204030204" pitchFamily="34" charset="0"/>
                <a:ea typeface="Times New Roman" panose="02020603050405020304" pitchFamily="18" charset="0"/>
                <a:cs typeface="Raavi" panose="020B0502040204020203" pitchFamily="34" charset="0"/>
              </a:rPr>
              <a:t>: While banks can issue CDs depending on their requirements, financial Institutions can issue CDs within the limit fixed by the RBI.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Minimum Size: </a:t>
            </a:r>
            <a:r>
              <a:rPr lang="en-GB" sz="1800" dirty="0">
                <a:effectLst/>
                <a:latin typeface="Calibri" panose="020F0502020204030204" pitchFamily="34" charset="0"/>
                <a:ea typeface="Times New Roman" panose="02020603050405020304" pitchFamily="18" charset="0"/>
                <a:cs typeface="Raavi" panose="020B0502040204020203" pitchFamily="34" charset="0"/>
              </a:rPr>
              <a:t>The minimum size of an issue for a single investor is 1 lakh and It can be increased in multiples of 1 lakh.</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Discount Rate:</a:t>
            </a:r>
            <a:r>
              <a:rPr lang="en-GB" sz="1800" dirty="0">
                <a:effectLst/>
                <a:latin typeface="Calibri" panose="020F0502020204030204" pitchFamily="34" charset="0"/>
                <a:ea typeface="Times New Roman" panose="02020603050405020304" pitchFamily="18" charset="0"/>
                <a:cs typeface="Raavi" panose="020B0502040204020203" pitchFamily="34" charset="0"/>
              </a:rPr>
              <a:t> CDs are issued at a discount to face value. Bank and Financial institutions are free to determine discount rates on floating rate basis.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Investors: </a:t>
            </a:r>
            <a:r>
              <a:rPr lang="en-GB" sz="1800" dirty="0">
                <a:effectLst/>
                <a:latin typeface="Calibri" panose="020F0502020204030204" pitchFamily="34" charset="0"/>
                <a:ea typeface="Times New Roman" panose="02020603050405020304" pitchFamily="18" charset="0"/>
                <a:cs typeface="Raavi" panose="020B0502040204020203" pitchFamily="34" charset="0"/>
              </a:rPr>
              <a:t>CDs are issued to individuals, corporations, companies, trusts, etc. Non- Resident Indians (NRIs) may also subscribe to CDs, but only on non-repatriable basis which should be clearly stated on the certificate. Such CDs cannot be endorsed to another NRI in the secondary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999871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30D2-C1F2-4C1F-570D-2CA18446A41F}"/>
              </a:ext>
            </a:extLst>
          </p:cNvPr>
          <p:cNvSpPr>
            <a:spLocks noGrp="1"/>
          </p:cNvSpPr>
          <p:nvPr>
            <p:ph type="title"/>
          </p:nvPr>
        </p:nvSpPr>
        <p:spPr>
          <a:xfrm>
            <a:off x="928950" y="221226"/>
            <a:ext cx="10353761" cy="1326321"/>
          </a:xfrm>
        </p:spPr>
        <p:txBody>
          <a:bodyPr/>
          <a:lstStyle/>
          <a:p>
            <a:r>
              <a:rPr lang="en-IN" dirty="0"/>
              <a:t>RBI GUIDELINES ON ISSUE OF CERTIFICATE OF DEPOSITS</a:t>
            </a:r>
          </a:p>
        </p:txBody>
      </p:sp>
      <p:sp>
        <p:nvSpPr>
          <p:cNvPr id="3" name="Content Placeholder 2">
            <a:extLst>
              <a:ext uri="{FF2B5EF4-FFF2-40B4-BE49-F238E27FC236}">
                <a16:creationId xmlns:a16="http://schemas.microsoft.com/office/drawing/2014/main" id="{4F1D1EB2-979E-99BD-C5C7-5DA230F85ACE}"/>
              </a:ext>
            </a:extLst>
          </p:cNvPr>
          <p:cNvSpPr>
            <a:spLocks noGrp="1"/>
          </p:cNvSpPr>
          <p:nvPr>
            <p:ph idx="1"/>
          </p:nvPr>
        </p:nvSpPr>
        <p:spPr>
          <a:xfrm>
            <a:off x="324464" y="1809135"/>
            <a:ext cx="11562735" cy="4827639"/>
          </a:xfrm>
        </p:spPr>
        <p:style>
          <a:lnRef idx="2">
            <a:schemeClr val="accent3"/>
          </a:lnRef>
          <a:fillRef idx="1">
            <a:schemeClr val="lt1"/>
          </a:fillRef>
          <a:effectRef idx="0">
            <a:schemeClr val="accent3"/>
          </a:effectRef>
          <a:fontRef idx="minor">
            <a:schemeClr val="dk1"/>
          </a:fontRef>
        </p:style>
        <p:txBody>
          <a:bodyPr>
            <a:normAutofit/>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Transferability</a:t>
            </a:r>
            <a:r>
              <a:rPr lang="en-GB" sz="1800" dirty="0">
                <a:effectLst/>
                <a:latin typeface="Calibri" panose="020F0502020204030204" pitchFamily="34" charset="0"/>
                <a:ea typeface="Times New Roman" panose="02020603050405020304" pitchFamily="18" charset="0"/>
                <a:cs typeface="Raavi" panose="020B0502040204020203" pitchFamily="34" charset="0"/>
              </a:rPr>
              <a:t>: CDs are freely transferable by endorsements and delivery. However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dematted</a:t>
            </a:r>
            <a:r>
              <a:rPr lang="en-GB" sz="1800" dirty="0">
                <a:effectLst/>
                <a:latin typeface="Calibri" panose="020F0502020204030204" pitchFamily="34" charset="0"/>
                <a:ea typeface="Times New Roman" panose="02020603050405020304" pitchFamily="18" charset="0"/>
                <a:cs typeface="Raavi" panose="020B0502040204020203" pitchFamily="34" charset="0"/>
              </a:rPr>
              <a:t> CDs have to transferred as per specified procedures. There is no Lock-in period for CDs.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Maturity</a:t>
            </a:r>
            <a:r>
              <a:rPr lang="en-GB" sz="1800" dirty="0">
                <a:effectLst/>
                <a:latin typeface="Calibri" panose="020F0502020204030204" pitchFamily="34" charset="0"/>
                <a:ea typeface="Times New Roman" panose="02020603050405020304" pitchFamily="18" charset="0"/>
                <a:cs typeface="Raavi" panose="020B0502040204020203" pitchFamily="34" charset="0"/>
              </a:rPr>
              <a:t>: Commercial banks can issue CDs with a maturity period between 7 days to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Iyear</a:t>
            </a:r>
            <a:r>
              <a:rPr lang="en-GB" sz="1800" dirty="0">
                <a:effectLst/>
                <a:latin typeface="Calibri" panose="020F0502020204030204" pitchFamily="34" charset="0"/>
                <a:ea typeface="Times New Roman" panose="02020603050405020304" pitchFamily="18" charset="0"/>
                <a:cs typeface="Raavi" panose="020B0502040204020203" pitchFamily="34" charset="0"/>
              </a:rPr>
              <a:t>. Financial institutions can issue CDs with a maturity period between 1 year To 3 years.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Reserve Requirements</a:t>
            </a:r>
            <a:r>
              <a:rPr lang="en-GB" sz="1800" dirty="0">
                <a:effectLst/>
                <a:latin typeface="Calibri" panose="020F0502020204030204" pitchFamily="34" charset="0"/>
                <a:ea typeface="Times New Roman" panose="02020603050405020304" pitchFamily="18" charset="0"/>
                <a:cs typeface="Raavi" panose="020B0502040204020203" pitchFamily="34" charset="0"/>
              </a:rPr>
              <a:t>: CDs are subject to CRR (Cash Reserve Ratio) and SLR (Statutory Liquidity Ratio) since banks have to report CDs to RBI.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Loans/Buy-Back: </a:t>
            </a:r>
            <a:r>
              <a:rPr lang="en-GB" sz="1800" dirty="0">
                <a:effectLst/>
                <a:latin typeface="Calibri" panose="020F0502020204030204" pitchFamily="34" charset="0"/>
                <a:ea typeface="Times New Roman" panose="02020603050405020304" pitchFamily="18" charset="0"/>
                <a:cs typeface="Raavi" panose="020B0502040204020203" pitchFamily="34" charset="0"/>
              </a:rPr>
              <a:t>Commercial banks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Fls</a:t>
            </a:r>
            <a:r>
              <a:rPr lang="en-GB" sz="1800" dirty="0">
                <a:effectLst/>
                <a:latin typeface="Calibri" panose="020F0502020204030204" pitchFamily="34" charset="0"/>
                <a:ea typeface="Times New Roman" panose="02020603050405020304" pitchFamily="18" charset="0"/>
                <a:cs typeface="Raavi" panose="020B0502040204020203" pitchFamily="34" charset="0"/>
              </a:rPr>
              <a:t> cannot give loans against CDs Similarly, they cannot buy-back their own CDs before maturity period. </a:t>
            </a: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Raavi" panose="020B0502040204020203" pitchFamily="34" charset="0"/>
              </a:rPr>
              <a:t>Format</a:t>
            </a:r>
            <a:r>
              <a:rPr lang="en-GB" sz="1800" dirty="0">
                <a:effectLst/>
                <a:latin typeface="Calibri" panose="020F0502020204030204" pitchFamily="34" charset="0"/>
                <a:ea typeface="Times New Roman" panose="02020603050405020304" pitchFamily="18" charset="0"/>
                <a:cs typeface="Raavi" panose="020B0502040204020203" pitchFamily="34" charset="0"/>
              </a:rPr>
              <a:t>: Banks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Fls</a:t>
            </a:r>
            <a:r>
              <a:rPr lang="en-GB" sz="1800" dirty="0">
                <a:effectLst/>
                <a:latin typeface="Calibri" panose="020F0502020204030204" pitchFamily="34" charset="0"/>
                <a:ea typeface="Times New Roman" panose="02020603050405020304" pitchFamily="18" charset="0"/>
                <a:cs typeface="Raavi" panose="020B0502040204020203" pitchFamily="34" charset="0"/>
              </a:rPr>
              <a:t> should issue CDs only in the dematerialized form. However, Investors have the option to seek CDs in physical form.</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654540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24C4-62B6-6D0D-A340-764159B37BE5}"/>
              </a:ext>
            </a:extLst>
          </p:cNvPr>
          <p:cNvSpPr>
            <a:spLocks noGrp="1"/>
          </p:cNvSpPr>
          <p:nvPr>
            <p:ph type="title"/>
          </p:nvPr>
        </p:nvSpPr>
        <p:spPr/>
        <p:txBody>
          <a:bodyPr/>
          <a:lstStyle/>
          <a:p>
            <a:r>
              <a:rPr lang="en-IN" dirty="0"/>
              <a:t>CERTIFICATE OF DEPOSIT</a:t>
            </a:r>
          </a:p>
        </p:txBody>
      </p:sp>
      <p:sp>
        <p:nvSpPr>
          <p:cNvPr id="4" name="Text Placeholder 3">
            <a:extLst>
              <a:ext uri="{FF2B5EF4-FFF2-40B4-BE49-F238E27FC236}">
                <a16:creationId xmlns:a16="http://schemas.microsoft.com/office/drawing/2014/main" id="{1E26C6A7-B3CF-8AB1-8B26-0F893D79B19F}"/>
              </a:ext>
            </a:extLst>
          </p:cNvPr>
          <p:cNvSpPr>
            <a:spLocks noGrp="1"/>
          </p:cNvSpPr>
          <p:nvPr>
            <p:ph type="body" idx="1"/>
          </p:nvPr>
        </p:nvSpPr>
        <p:spPr/>
        <p:style>
          <a:lnRef idx="2">
            <a:schemeClr val="accent4"/>
          </a:lnRef>
          <a:fillRef idx="1">
            <a:schemeClr val="lt1"/>
          </a:fillRef>
          <a:effectRef idx="0">
            <a:schemeClr val="accent4"/>
          </a:effectRef>
          <a:fontRef idx="minor">
            <a:schemeClr val="dk1"/>
          </a:fontRef>
        </p:style>
        <p:txBody>
          <a:bodyPr/>
          <a:lstStyle/>
          <a:p>
            <a:r>
              <a:rPr lang="en-IN" dirty="0"/>
              <a:t>ADVANTAGES</a:t>
            </a:r>
          </a:p>
        </p:txBody>
      </p:sp>
      <p:sp>
        <p:nvSpPr>
          <p:cNvPr id="3" name="Content Placeholder 2">
            <a:extLst>
              <a:ext uri="{FF2B5EF4-FFF2-40B4-BE49-F238E27FC236}">
                <a16:creationId xmlns:a16="http://schemas.microsoft.com/office/drawing/2014/main" id="{AD6D5F03-0B64-6FEE-866F-A3FA9F6D3727}"/>
              </a:ext>
            </a:extLst>
          </p:cNvPr>
          <p:cNvSpPr>
            <a:spLocks noGrp="1"/>
          </p:cNvSpPr>
          <p:nvPr>
            <p:ph sz="half" idx="2"/>
          </p:nvPr>
        </p:nvSpPr>
        <p:spPr/>
        <p:style>
          <a:lnRef idx="2">
            <a:schemeClr val="accent2"/>
          </a:lnRef>
          <a:fillRef idx="1">
            <a:schemeClr val="lt1"/>
          </a:fillRef>
          <a:effectRef idx="0">
            <a:schemeClr val="accent2"/>
          </a:effectRef>
          <a:fontRef idx="minor">
            <a:schemeClr val="dk1"/>
          </a:fontRef>
        </p:style>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Since one can know the returns from before, the certificates of deposits are considered much safe.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One can earn more as compared to depositing money in savings account.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Federal Insurance Corporation guarantees the investments in the certificate of deposit.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
        <p:nvSpPr>
          <p:cNvPr id="5" name="Text Placeholder 4">
            <a:extLst>
              <a:ext uri="{FF2B5EF4-FFF2-40B4-BE49-F238E27FC236}">
                <a16:creationId xmlns:a16="http://schemas.microsoft.com/office/drawing/2014/main" id="{268D454E-0F41-0FAD-2BC5-BE649C430112}"/>
              </a:ext>
            </a:extLst>
          </p:cNvPr>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r>
              <a:rPr lang="en-IN" dirty="0"/>
              <a:t>DISADVANTAGES</a:t>
            </a:r>
          </a:p>
        </p:txBody>
      </p:sp>
      <p:sp>
        <p:nvSpPr>
          <p:cNvPr id="6" name="Content Placeholder 5">
            <a:extLst>
              <a:ext uri="{FF2B5EF4-FFF2-40B4-BE49-F238E27FC236}">
                <a16:creationId xmlns:a16="http://schemas.microsoft.com/office/drawing/2014/main" id="{19145B1E-EBE8-64FB-3D42-5079C4A10318}"/>
              </a:ext>
            </a:extLst>
          </p:cNvPr>
          <p:cNvSpPr>
            <a:spLocks noGrp="1"/>
          </p:cNvSpPr>
          <p:nvPr>
            <p:ph sz="quarter" idx="4"/>
          </p:nvPr>
        </p:nvSpPr>
        <p:spPr/>
        <p:style>
          <a:lnRef idx="2">
            <a:schemeClr val="accent2"/>
          </a:lnRef>
          <a:fillRef idx="1">
            <a:schemeClr val="lt1"/>
          </a:fillRef>
          <a:effectRef idx="0">
            <a:schemeClr val="accent2"/>
          </a:effectRef>
          <a:fontRef idx="minor">
            <a:schemeClr val="dk1"/>
          </a:fontRef>
        </p:style>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As compared to other investments the returns is less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money is tied along with the long maturity period of the Certificate of Deposit.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Huge penalties are paid if one gets out of it before maturity.</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816328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83C7B-2DA1-4BEC-96A2-67AD4413ABF0}"/>
              </a:ext>
            </a:extLst>
          </p:cNvPr>
          <p:cNvSpPr>
            <a:spLocks noGrp="1"/>
          </p:cNvSpPr>
          <p:nvPr>
            <p:ph type="title"/>
          </p:nvPr>
        </p:nvSpPr>
        <p:spPr>
          <a:xfrm>
            <a:off x="913795" y="609601"/>
            <a:ext cx="10353761" cy="688258"/>
          </a:xfrm>
        </p:spPr>
        <p:txBody>
          <a:bodyPr/>
          <a:lstStyle/>
          <a:p>
            <a:r>
              <a:rPr lang="en-IN" dirty="0"/>
              <a:t>REPURCHASE AGREEMENTS</a:t>
            </a:r>
          </a:p>
        </p:txBody>
      </p:sp>
      <p:sp>
        <p:nvSpPr>
          <p:cNvPr id="3" name="Content Placeholder 2">
            <a:extLst>
              <a:ext uri="{FF2B5EF4-FFF2-40B4-BE49-F238E27FC236}">
                <a16:creationId xmlns:a16="http://schemas.microsoft.com/office/drawing/2014/main" id="{B65C5FEB-1240-4AA4-D6A6-E87B65BD7088}"/>
              </a:ext>
            </a:extLst>
          </p:cNvPr>
          <p:cNvSpPr>
            <a:spLocks noGrp="1"/>
          </p:cNvSpPr>
          <p:nvPr>
            <p:ph idx="1"/>
          </p:nvPr>
        </p:nvSpPr>
        <p:spPr>
          <a:xfrm>
            <a:off x="648929" y="1415845"/>
            <a:ext cx="11041415" cy="509311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Repo or Reverse Repo are transactions or short term loans in which two parties agree to sell and repurchase the same security. They are usually used for overnight borrowing. Repo/Reverse Repo transactions can be done only between the parties approved by RBI and in RBI approved securities viz. GOI (Government of India) and State Government Securities, T-Bills, PSU Bonds, FI Bonds, Corporate Bonds etc. Under repurchase agreement the seller sells specified securities with an agreement to repurchase the same at a mutually decided future date and price. Similarly, the buyer purchases the securities with an agreement to resell the same to the seller on an agreed date at a predetermined price. Such a transaction is called a Repo when viewed from the perspective of the seller of the securities and Reverse Repo when viewed from the perspective of the buyer of the securities.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The rate of interest agreed upon is called the Repo rate. The Repo rate is negotiated by the counterparties independently of the coupon rate or rates of the underlying securities and is influenced by overall money market conditions. Repos and Reverse Repos are used for following purposes:-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For injection/absorption of liquidity</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To create an equilibrium between the demand for and supply of short-term funds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To borrow securities to meet SLR requirements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To increase returns on funds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To meet shortfall in cash positions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955485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F604-1370-907A-D4B7-8518AD478C5F}"/>
              </a:ext>
            </a:extLst>
          </p:cNvPr>
          <p:cNvSpPr>
            <a:spLocks noGrp="1"/>
          </p:cNvSpPr>
          <p:nvPr>
            <p:ph type="title"/>
          </p:nvPr>
        </p:nvSpPr>
        <p:spPr>
          <a:xfrm>
            <a:off x="913796" y="108155"/>
            <a:ext cx="10353761" cy="1326321"/>
          </a:xfrm>
        </p:spPr>
        <p:txBody>
          <a:bodyPr/>
          <a:lstStyle/>
          <a:p>
            <a:r>
              <a:rPr lang="en-IN" dirty="0"/>
              <a:t>FEATURES OF REPURCHASE AGREEMENTS</a:t>
            </a:r>
          </a:p>
        </p:txBody>
      </p:sp>
      <p:sp>
        <p:nvSpPr>
          <p:cNvPr id="3" name="Content Placeholder 2">
            <a:extLst>
              <a:ext uri="{FF2B5EF4-FFF2-40B4-BE49-F238E27FC236}">
                <a16:creationId xmlns:a16="http://schemas.microsoft.com/office/drawing/2014/main" id="{02E87BCA-68FE-D9F8-9F36-F55851A06B76}"/>
              </a:ext>
            </a:extLst>
          </p:cNvPr>
          <p:cNvSpPr>
            <a:spLocks noGrp="1"/>
          </p:cNvSpPr>
          <p:nvPr>
            <p:ph idx="1"/>
          </p:nvPr>
        </p:nvSpPr>
        <p:spPr>
          <a:xfrm>
            <a:off x="913795" y="1543665"/>
            <a:ext cx="10353762" cy="4916129"/>
          </a:xfrm>
        </p:spPr>
        <p:style>
          <a:lnRef idx="2">
            <a:schemeClr val="accent4"/>
          </a:lnRef>
          <a:fillRef idx="1">
            <a:schemeClr val="lt1"/>
          </a:fillRef>
          <a:effectRef idx="0">
            <a:schemeClr val="accent4"/>
          </a:effectRef>
          <a:fontRef idx="minor">
            <a:schemeClr val="dk1"/>
          </a:fontRef>
        </p:style>
        <p:txBody>
          <a:bodyPr>
            <a:normAutofit lnSpcReduction="10000"/>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RBI achieves the function of maintaining liquidity in the money market through REPOS/REVERSE REPOS.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repo/ reverse repo is a very important money market instrument to facilitate short-term liquidity adjustment among banks, financial institutions and other money market players.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A repo/ reverse repo is a transaction in which two parties agree to sell and Repurchase the same security at a mutually decided future date and price.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From the seller’s point of view, the transaction is called a repo, whereby the seller gets immediate funds by selling the securities with an agreement to repurchase the same at a future date.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Similarly, from the buyer’s point of view, the transaction is called a reverse repo, whereby the purchaser buys the securities with an agreement to resell the same at a future date.</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RBI, commercial banks and primary Dealers deal in the repos and reverse repo transactions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financial institutions can deal only in the reverse repo transactions i.e. they are allowed only to lend money through reverse repos to the RBI, other banks and Primary dealers.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maturity date varies from 1 day to 14 days.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913001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7E3E-461A-EBB9-BCFD-408348DE0DEA}"/>
              </a:ext>
            </a:extLst>
          </p:cNvPr>
          <p:cNvSpPr>
            <a:spLocks noGrp="1"/>
          </p:cNvSpPr>
          <p:nvPr>
            <p:ph type="title"/>
          </p:nvPr>
        </p:nvSpPr>
        <p:spPr/>
        <p:txBody>
          <a:bodyPr/>
          <a:lstStyle/>
          <a:p>
            <a:r>
              <a:rPr lang="en-IN" dirty="0"/>
              <a:t>TYPES OF REPURCHASE AGREEMENTS</a:t>
            </a:r>
          </a:p>
        </p:txBody>
      </p:sp>
      <p:graphicFrame>
        <p:nvGraphicFramePr>
          <p:cNvPr id="4" name="Content Placeholder 3">
            <a:extLst>
              <a:ext uri="{FF2B5EF4-FFF2-40B4-BE49-F238E27FC236}">
                <a16:creationId xmlns:a16="http://schemas.microsoft.com/office/drawing/2014/main" id="{A5FABF2C-64DF-F933-8FB9-14944F538A90}"/>
              </a:ext>
            </a:extLst>
          </p:cNvPr>
          <p:cNvGraphicFramePr>
            <a:graphicFrameLocks noGrp="1"/>
          </p:cNvGraphicFramePr>
          <p:nvPr>
            <p:ph idx="1"/>
            <p:extLst>
              <p:ext uri="{D42A27DB-BD31-4B8C-83A1-F6EECF244321}">
                <p14:modId xmlns:p14="http://schemas.microsoft.com/office/powerpoint/2010/main" val="3897836826"/>
              </p:ext>
            </p:extLst>
          </p:nvPr>
        </p:nvGraphicFramePr>
        <p:xfrm>
          <a:off x="845574" y="2095500"/>
          <a:ext cx="10422501"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763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53FC-A1D1-5F64-46F3-B469F7DB8636}"/>
              </a:ext>
            </a:extLst>
          </p:cNvPr>
          <p:cNvSpPr>
            <a:spLocks noGrp="1"/>
          </p:cNvSpPr>
          <p:nvPr>
            <p:ph type="title"/>
          </p:nvPr>
        </p:nvSpPr>
        <p:spPr/>
        <p:txBody>
          <a:bodyPr/>
          <a:lstStyle/>
          <a:p>
            <a:r>
              <a:rPr lang="en-IN" dirty="0"/>
              <a:t>Money market mutual fund</a:t>
            </a:r>
          </a:p>
        </p:txBody>
      </p:sp>
      <p:sp>
        <p:nvSpPr>
          <p:cNvPr id="3" name="Content Placeholder 2">
            <a:extLst>
              <a:ext uri="{FF2B5EF4-FFF2-40B4-BE49-F238E27FC236}">
                <a16:creationId xmlns:a16="http://schemas.microsoft.com/office/drawing/2014/main" id="{15EC6066-5B50-E1B8-E936-85673CF1AA95}"/>
              </a:ext>
            </a:extLst>
          </p:cNvPr>
          <p:cNvSpPr>
            <a:spLocks noGrp="1"/>
          </p:cNvSpPr>
          <p:nvPr>
            <p:ph idx="1"/>
          </p:nvPr>
        </p:nvSpPr>
        <p:spPr>
          <a:xfrm>
            <a:off x="363794" y="1779639"/>
            <a:ext cx="11385754" cy="4630993"/>
          </a:xfrm>
        </p:spPr>
        <p:style>
          <a:lnRef idx="2">
            <a:schemeClr val="accent3"/>
          </a:lnRef>
          <a:fillRef idx="1">
            <a:schemeClr val="lt1"/>
          </a:fillRef>
          <a:effectRef idx="0">
            <a:schemeClr val="accent3"/>
          </a:effectRef>
          <a:fontRef idx="minor">
            <a:schemeClr val="dk1"/>
          </a:fontRef>
        </p:style>
        <p:txBody>
          <a:bodyPr>
            <a:normAutofit/>
          </a:bodyPr>
          <a:lstStyle/>
          <a:p>
            <a:pPr marL="0" lvl="1" indent="0" algn="just">
              <a:lnSpc>
                <a:spcPct val="107000"/>
              </a:lnSpc>
              <a:spcAft>
                <a:spcPts val="800"/>
              </a:spcAft>
              <a:buNone/>
            </a:pPr>
            <a:r>
              <a:rPr lang="en-GB" sz="1400" dirty="0">
                <a:effectLst/>
                <a:latin typeface="Calibri" panose="020F0502020204030204" pitchFamily="34" charset="0"/>
                <a:ea typeface="Times New Roman" panose="02020603050405020304" pitchFamily="18" charset="0"/>
                <a:cs typeface="Raavi" panose="020B0502040204020203" pitchFamily="34" charset="0"/>
              </a:rPr>
              <a:t>Money market mutual funds invest money in specifically, high-quality and very short maturity-based money market instruments. The RBI has approved the establishment of very few such funds in India. In 1997, only one MMMF was in operation, and that too with very small amount of capital.</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indent="0" algn="just">
              <a:lnSpc>
                <a:spcPct val="107000"/>
              </a:lnSpc>
              <a:spcAft>
                <a:spcPts val="800"/>
              </a:spcAft>
            </a:pPr>
            <a:r>
              <a:rPr lang="en-GB" sz="1400" dirty="0">
                <a:effectLst/>
                <a:latin typeface="Calibri" panose="020F0502020204030204" pitchFamily="34" charset="0"/>
                <a:ea typeface="Times New Roman" panose="02020603050405020304" pitchFamily="18" charset="0"/>
                <a:cs typeface="Raavi" panose="020B0502040204020203" pitchFamily="34" charset="0"/>
              </a:rPr>
              <a:t>A Money Market Mutual fund is meant for people who wish to maintain their capital and park their short-term cash into a safety that gives stable but low returns. It is abo used by citizens who want to balance their portfolio and build in some security. If you have a lot of stocks in your portfolio then money market funds can balance your overall portfolio by providing capital safety. Thus, MMMFS mobilizes saving of mutual funds and invest them in such money market instruments that mature in less than one year.</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indent="0" algn="just">
              <a:lnSpc>
                <a:spcPct val="107000"/>
              </a:lnSpc>
              <a:spcAft>
                <a:spcPts val="800"/>
              </a:spcAft>
            </a:pPr>
            <a:r>
              <a:rPr lang="en-GB" sz="1400" dirty="0">
                <a:effectLst/>
                <a:latin typeface="Calibri" panose="020F0502020204030204" pitchFamily="34" charset="0"/>
                <a:ea typeface="Times New Roman" panose="02020603050405020304" pitchFamily="18" charset="0"/>
                <a:cs typeface="Raavi" panose="020B0502040204020203" pitchFamily="34" charset="0"/>
              </a:rPr>
              <a:t>Money Market Mutual Funds present securities of domestic and foreign issuers. They are securities that are naturally high quality (low risk) short term securities that can have a fixed, floating or changeable interest rate. A money market mutual fund usually invests in the following type of assets:</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Raavi" panose="020B0502040204020203" pitchFamily="34" charset="0"/>
              </a:rPr>
              <a:t>Bank certificates of deposits</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Raavi" panose="020B0502040204020203" pitchFamily="34" charset="0"/>
              </a:rPr>
              <a:t>Banker’s Acceptance</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Raavi" panose="020B0502040204020203" pitchFamily="34" charset="0"/>
              </a:rPr>
              <a:t>Bank Time Deposits</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Raavi" panose="020B0502040204020203" pitchFamily="34" charset="0"/>
              </a:rPr>
              <a:t>Commercial Paper</a:t>
            </a:r>
            <a:endParaRPr lang="en-IN" sz="1400" dirty="0">
              <a:effectLst/>
              <a:latin typeface="Calibri" panose="020F0502020204030204" pitchFamily="34" charset="0"/>
              <a:ea typeface="Times New Roman" panose="02020603050405020304" pitchFamily="18" charset="0"/>
              <a:cs typeface="Raavi" panose="020B0502040204020203" pitchFamily="34" charset="0"/>
            </a:endParaRPr>
          </a:p>
          <a:p>
            <a:pPr marL="0" lvl="0" indent="0" algn="just">
              <a:lnSpc>
                <a:spcPct val="107000"/>
              </a:lnSpc>
              <a:spcAft>
                <a:spcPts val="800"/>
              </a:spcAft>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cs typeface="Raavi" panose="020B0502040204020203" pitchFamily="34" charset="0"/>
              </a:rPr>
              <a:t>Repurchase Agreements</a:t>
            </a:r>
            <a:endParaRPr lang="en-IN" sz="11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883942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2C734-2E67-BCE3-558C-73C9A5A8556F}"/>
              </a:ext>
            </a:extLst>
          </p:cNvPr>
          <p:cNvSpPr>
            <a:spLocks noGrp="1"/>
          </p:cNvSpPr>
          <p:nvPr>
            <p:ph type="title"/>
          </p:nvPr>
        </p:nvSpPr>
        <p:spPr/>
        <p:txBody>
          <a:bodyPr/>
          <a:lstStyle/>
          <a:p>
            <a:r>
              <a:rPr lang="en-IN" dirty="0"/>
              <a:t>FEATURES OF MONEY MARKET MUTUAL FUNDS</a:t>
            </a:r>
          </a:p>
        </p:txBody>
      </p:sp>
      <p:sp>
        <p:nvSpPr>
          <p:cNvPr id="3" name="Content Placeholder 2">
            <a:extLst>
              <a:ext uri="{FF2B5EF4-FFF2-40B4-BE49-F238E27FC236}">
                <a16:creationId xmlns:a16="http://schemas.microsoft.com/office/drawing/2014/main" id="{0A8F32EC-87BF-314E-0855-632B6E715230}"/>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MMMFs can be set by scheduled commercial banks and public finance institutions.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Individuals, corporates etc can invest in MMMFs.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The lock-in period has been reduced to 15 days.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MMMFS are under the regulation of SEBI.</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NRIS and Overseas Corporate Bodies can invest in MMMFs (on a non-repatriation basis) floated by commercial banks / public sector financial institutions/ private sector financial institutions. However, they do not need separate permission from the RBL</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cs typeface="Raavi" panose="020B0502040204020203" pitchFamily="34" charset="0"/>
              </a:rPr>
              <a:t>MMMFS are ideal for investors seeking low-risk investment for short-term Surpluses.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3759282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7477-9D96-0CC7-2E2E-ECBF1200993B}"/>
              </a:ext>
            </a:extLst>
          </p:cNvPr>
          <p:cNvSpPr>
            <a:spLocks noGrp="1"/>
          </p:cNvSpPr>
          <p:nvPr>
            <p:ph type="title"/>
          </p:nvPr>
        </p:nvSpPr>
        <p:spPr/>
        <p:txBody>
          <a:bodyPr/>
          <a:lstStyle/>
          <a:p>
            <a:r>
              <a:rPr lang="en-IN" dirty="0"/>
              <a:t>TYPES OF MONEY MARKET MUTUAL FUNDS</a:t>
            </a:r>
          </a:p>
        </p:txBody>
      </p:sp>
      <p:graphicFrame>
        <p:nvGraphicFramePr>
          <p:cNvPr id="4" name="Content Placeholder 3">
            <a:extLst>
              <a:ext uri="{FF2B5EF4-FFF2-40B4-BE49-F238E27FC236}">
                <a16:creationId xmlns:a16="http://schemas.microsoft.com/office/drawing/2014/main" id="{6DF54FB1-3814-EA6A-173A-CF73A0847802}"/>
              </a:ext>
            </a:extLst>
          </p:cNvPr>
          <p:cNvGraphicFramePr>
            <a:graphicFrameLocks noGrp="1"/>
          </p:cNvGraphicFramePr>
          <p:nvPr>
            <p:ph idx="1"/>
            <p:extLst>
              <p:ext uri="{D42A27DB-BD31-4B8C-83A1-F6EECF244321}">
                <p14:modId xmlns:p14="http://schemas.microsoft.com/office/powerpoint/2010/main" val="1586050821"/>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690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04B0-84F9-AD6C-3453-3B7814FAF3E7}"/>
              </a:ext>
            </a:extLst>
          </p:cNvPr>
          <p:cNvSpPr>
            <a:spLocks noGrp="1"/>
          </p:cNvSpPr>
          <p:nvPr>
            <p:ph type="title"/>
          </p:nvPr>
        </p:nvSpPr>
        <p:spPr/>
        <p:txBody>
          <a:bodyPr/>
          <a:lstStyle/>
          <a:p>
            <a:r>
              <a:rPr lang="en-IN" dirty="0"/>
              <a:t>COMMERCIAL BILLS</a:t>
            </a:r>
          </a:p>
        </p:txBody>
      </p:sp>
      <p:sp>
        <p:nvSpPr>
          <p:cNvPr id="3" name="Content Placeholder 2">
            <a:extLst>
              <a:ext uri="{FF2B5EF4-FFF2-40B4-BE49-F238E27FC236}">
                <a16:creationId xmlns:a16="http://schemas.microsoft.com/office/drawing/2014/main" id="{D5D35F2D-27EA-7E29-91E2-1C6F30A43F1C}"/>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457200" lvl="1" indent="0" algn="just">
              <a:lnSpc>
                <a:spcPct val="107000"/>
              </a:lnSpc>
              <a:spcAft>
                <a:spcPts val="800"/>
              </a:spcAft>
              <a:buNone/>
            </a:pPr>
            <a:r>
              <a:rPr lang="en-GB" sz="2000" dirty="0">
                <a:effectLst/>
                <a:latin typeface="Calibri" panose="020F0502020204030204" pitchFamily="34" charset="0"/>
                <a:ea typeface="Times New Roman" panose="02020603050405020304" pitchFamily="18" charset="0"/>
                <a:cs typeface="Raavi" panose="020B0502040204020203" pitchFamily="34" charset="0"/>
              </a:rPr>
              <a:t>A commercial bill is a short- term, negotiable, self- liquidating instrument drawn by the seller on the buyer for the value of goods delivered by him. Such bills are called trade bills or bills of exchange and when they are accepted by banks, they are called commercial bills. Generally the bill is payable at a future date (mostly, the maturity period is up to 90 days). It enhances he liability to make payment in a fixed date when goods are bought on credit through a short term, negotiable, and self- liquidating instrument with low risk. During this period, the seller may discount the bill with the banks. The commercial banks may rediscount these bills with </a:t>
            </a:r>
            <a:r>
              <a:rPr lang="en-GB" sz="2000" dirty="0" err="1">
                <a:effectLst/>
                <a:latin typeface="Calibri" panose="020F0502020204030204" pitchFamily="34" charset="0"/>
                <a:ea typeface="Times New Roman" panose="02020603050405020304" pitchFamily="18" charset="0"/>
                <a:cs typeface="Raavi" panose="020B0502040204020203" pitchFamily="34" charset="0"/>
              </a:rPr>
              <a:t>Fls</a:t>
            </a:r>
            <a:r>
              <a:rPr lang="en-GB" sz="2000" dirty="0">
                <a:effectLst/>
                <a:latin typeface="Calibri" panose="020F0502020204030204" pitchFamily="34" charset="0"/>
                <a:ea typeface="Times New Roman" panose="02020603050405020304" pitchFamily="18" charset="0"/>
                <a:cs typeface="Raavi" panose="020B0502040204020203" pitchFamily="34" charset="0"/>
              </a:rPr>
              <a:t> like EXIM bank, SIDBI, IDBI, etc: Thus, commercial bills are very important for providing short- term credit to trade and commerce.</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5800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BC81-9B12-A718-9C55-7EFBE7AAB2F8}"/>
              </a:ext>
            </a:extLst>
          </p:cNvPr>
          <p:cNvSpPr>
            <a:spLocks noGrp="1"/>
          </p:cNvSpPr>
          <p:nvPr>
            <p:ph type="title"/>
          </p:nvPr>
        </p:nvSpPr>
        <p:spPr/>
        <p:txBody>
          <a:bodyPr/>
          <a:lstStyle/>
          <a:p>
            <a:r>
              <a:rPr lang="en-GB" sz="3200" b="1" dirty="0">
                <a:effectLst/>
                <a:latin typeface="Calibri" panose="020F0502020204030204" pitchFamily="34" charset="0"/>
                <a:ea typeface="Times New Roman" panose="02020603050405020304" pitchFamily="18" charset="0"/>
                <a:cs typeface="Raavi" panose="020B0502040204020203" pitchFamily="34" charset="0"/>
              </a:rPr>
              <a:t>COMPONENTS/SUB MARKETS OF MONEY MARKET- ORGANISED SECTOR</a:t>
            </a:r>
            <a:endParaRPr lang="en-IN" dirty="0"/>
          </a:p>
        </p:txBody>
      </p:sp>
      <p:sp>
        <p:nvSpPr>
          <p:cNvPr id="3" name="Content Placeholder 2">
            <a:extLst>
              <a:ext uri="{FF2B5EF4-FFF2-40B4-BE49-F238E27FC236}">
                <a16:creationId xmlns:a16="http://schemas.microsoft.com/office/drawing/2014/main" id="{F14A6C4A-E2F5-A842-1B16-5C983D583D27}"/>
              </a:ext>
            </a:extLst>
          </p:cNvPr>
          <p:cNvSpPr>
            <a:spLocks noGrp="1"/>
          </p:cNvSpPr>
          <p:nvPr>
            <p:ph idx="1"/>
          </p:nvPr>
        </p:nvSpPr>
        <p:spPr>
          <a:xfrm>
            <a:off x="370030" y="2025565"/>
            <a:ext cx="5263853" cy="3450613"/>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r>
              <a:rPr lang="en-GB" sz="1800" b="1" dirty="0">
                <a:effectLst/>
                <a:latin typeface="Calibri" panose="020F0502020204030204" pitchFamily="34" charset="0"/>
                <a:ea typeface="Times New Roman" panose="02020603050405020304" pitchFamily="18" charset="0"/>
                <a:cs typeface="Raavi" panose="020B0502040204020203" pitchFamily="34" charset="0"/>
              </a:rPr>
              <a:t>Organized Sector:</a:t>
            </a:r>
            <a:r>
              <a:rPr lang="en-GB" sz="1800" dirty="0">
                <a:effectLst/>
                <a:latin typeface="Calibri" panose="020F0502020204030204" pitchFamily="34" charset="0"/>
                <a:ea typeface="Times New Roman" panose="02020603050405020304" pitchFamily="18" charset="0"/>
                <a:cs typeface="Raavi" panose="020B0502040204020203" pitchFamily="34" charset="0"/>
              </a:rPr>
              <a:t> The RBI is the apex institution which controls and monitors all the organizations in the organized sector. The commercial banks can operate as lenders and operators. The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Fls</a:t>
            </a:r>
            <a:r>
              <a:rPr lang="en-GB" sz="1800" dirty="0">
                <a:effectLst/>
                <a:latin typeface="Calibri" panose="020F0502020204030204" pitchFamily="34" charset="0"/>
                <a:ea typeface="Times New Roman" panose="02020603050405020304" pitchFamily="18" charset="0"/>
                <a:cs typeface="Raavi" panose="020B0502040204020203" pitchFamily="34" charset="0"/>
              </a:rPr>
              <a:t> (Financial Institutions) like IDBI (Industrial Development Bank of India), ICICI (Industrial Credit and Investment Corporation of India Limited) and others operate as lenders. The organized sector of Indian money market is fairly developed and organized, but it is not comparable to the money markets of developed countries like USA, UK and Japan. The organized money market is composed of various components/ instruments that are highly liquid in nature. Main constituents/components of Organized Money Market:</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graphicFrame>
        <p:nvGraphicFramePr>
          <p:cNvPr id="4" name="Diagram 3">
            <a:extLst>
              <a:ext uri="{FF2B5EF4-FFF2-40B4-BE49-F238E27FC236}">
                <a16:creationId xmlns:a16="http://schemas.microsoft.com/office/drawing/2014/main" id="{EBFC71B7-03FC-218B-CBFB-A0C85363E153}"/>
              </a:ext>
            </a:extLst>
          </p:cNvPr>
          <p:cNvGraphicFramePr/>
          <p:nvPr>
            <p:extLst>
              <p:ext uri="{D42A27DB-BD31-4B8C-83A1-F6EECF244321}">
                <p14:modId xmlns:p14="http://schemas.microsoft.com/office/powerpoint/2010/main" val="1523611605"/>
              </p:ext>
            </p:extLst>
          </p:nvPr>
        </p:nvGraphicFramePr>
        <p:xfrm>
          <a:off x="5633883" y="1420024"/>
          <a:ext cx="6438900" cy="4061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96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04B0-84F9-AD6C-3453-3B7814FAF3E7}"/>
              </a:ext>
            </a:extLst>
          </p:cNvPr>
          <p:cNvSpPr>
            <a:spLocks noGrp="1"/>
          </p:cNvSpPr>
          <p:nvPr>
            <p:ph type="title"/>
          </p:nvPr>
        </p:nvSpPr>
        <p:spPr/>
        <p:txBody>
          <a:bodyPr/>
          <a:lstStyle/>
          <a:p>
            <a:r>
              <a:rPr lang="en-IN" dirty="0"/>
              <a:t>COMMERCIAL BILLS</a:t>
            </a:r>
          </a:p>
        </p:txBody>
      </p:sp>
      <p:sp>
        <p:nvSpPr>
          <p:cNvPr id="3" name="Content Placeholder 2">
            <a:extLst>
              <a:ext uri="{FF2B5EF4-FFF2-40B4-BE49-F238E27FC236}">
                <a16:creationId xmlns:a16="http://schemas.microsoft.com/office/drawing/2014/main" id="{D5D35F2D-27EA-7E29-91E2-1C6F30A43F1C}"/>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0" indent="0" algn="just">
              <a:lnSpc>
                <a:spcPct val="107000"/>
              </a:lnSpc>
              <a:spcAft>
                <a:spcPts val="800"/>
              </a:spcAft>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It may be a demand bill or a Usance bill. A demand bill is payable on demand, that is immediately at sight or on presentation by the drawee. A Usance bill is payable after a specified time. Indian bill market is an under developed one. Reserve Bank of India started making efforts in this direction in 1952. However a new and proper bill market was introduced in 1970. A well organized bill market or discount market for short term bill is essential for establishing an effective link between credit rating agencies and Reserve Bank of India due to following:</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Preference for cash to bills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Lack of uniform practices with regard to bills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Excessive stamp duty </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Preference for cash credit and overdraft arrangement as a means of borrowings from commercial banks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gn="just">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Lack of specialized discount houses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4253883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2555-0332-A6A7-5A6F-F99BA7BCD6A7}"/>
              </a:ext>
            </a:extLst>
          </p:cNvPr>
          <p:cNvSpPr>
            <a:spLocks noGrp="1"/>
          </p:cNvSpPr>
          <p:nvPr>
            <p:ph type="title"/>
          </p:nvPr>
        </p:nvSpPr>
        <p:spPr/>
        <p:txBody>
          <a:bodyPr/>
          <a:lstStyle/>
          <a:p>
            <a:r>
              <a:rPr lang="en-IN" dirty="0"/>
              <a:t>BANKER’S ACCEPTANCE</a:t>
            </a:r>
          </a:p>
        </p:txBody>
      </p:sp>
      <p:sp>
        <p:nvSpPr>
          <p:cNvPr id="3" name="Content Placeholder 2">
            <a:extLst>
              <a:ext uri="{FF2B5EF4-FFF2-40B4-BE49-F238E27FC236}">
                <a16:creationId xmlns:a16="http://schemas.microsoft.com/office/drawing/2014/main" id="{4C598DCE-0319-F069-494A-D36B94086B47}"/>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0" lvl="1" indent="0" algn="just">
              <a:lnSpc>
                <a:spcPct val="107000"/>
              </a:lnSpc>
              <a:spcAft>
                <a:spcPts val="800"/>
              </a:spcAft>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A banker’s acceptance is also a short-term investment plan that comes from a company or a firm backed by a guarantee from the bank. This guarantee states that the buyer will pay the seller at a future date. One who draws the bill should have a sound credit rating. 90 days is the usual term for these instruments. The term for these instruments can also vary between 30 and 180 days. It is used as time draft to finance imports, exports and other transactions in goods and is highly useful when credit worthiness of the foreign party is unknown. The banker’s acceptance need not be held till the maturity date but the holder has the option to sell it off in the secondary market whenever he finds it suitable from face value to liquidate its receivables.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0" indent="0" algn="just">
              <a:lnSpc>
                <a:spcPct val="107000"/>
              </a:lnSpc>
              <a:spcAft>
                <a:spcPts val="800"/>
              </a:spcAft>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It depends on the economic trends and market situation that RBI takes a step forward to ease out the disparities in the market. Whenever there is a liquidity crunch, the RBI opts either to reduce the Cash Reserve Ratio (CRR) or infuse more money in the economic system. In a recent initiative, for overcoming the liquidity crunch in the Indian money market, the RBI infused more than 75,000 crore along with reductions in the CRR.</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0" indent="0" algn="just">
              <a:buNone/>
            </a:pPr>
            <a:endParaRPr lang="en-IN" sz="3200" dirty="0"/>
          </a:p>
        </p:txBody>
      </p:sp>
    </p:spTree>
    <p:extLst>
      <p:ext uri="{BB962C8B-B14F-4D97-AF65-F5344CB8AC3E}">
        <p14:creationId xmlns:p14="http://schemas.microsoft.com/office/powerpoint/2010/main" val="1600065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28E4-3DC3-6825-C56E-A7EB1D3578A5}"/>
              </a:ext>
            </a:extLst>
          </p:cNvPr>
          <p:cNvSpPr>
            <a:spLocks noGrp="1"/>
          </p:cNvSpPr>
          <p:nvPr>
            <p:ph type="title"/>
          </p:nvPr>
        </p:nvSpPr>
        <p:spPr/>
        <p:txBody>
          <a:bodyPr/>
          <a:lstStyle/>
          <a:p>
            <a:r>
              <a:rPr lang="en-IN" dirty="0"/>
              <a:t>MONEY AT CALL AND SHORT NOTICE</a:t>
            </a:r>
          </a:p>
        </p:txBody>
      </p:sp>
      <p:sp>
        <p:nvSpPr>
          <p:cNvPr id="3" name="Content Placeholder 2">
            <a:extLst>
              <a:ext uri="{FF2B5EF4-FFF2-40B4-BE49-F238E27FC236}">
                <a16:creationId xmlns:a16="http://schemas.microsoft.com/office/drawing/2014/main" id="{AAAB37C1-24A0-1D81-1259-4424FA057E9D}"/>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176213" lvl="1" indent="0" algn="just">
              <a:lnSpc>
                <a:spcPct val="107000"/>
              </a:lnSpc>
              <a:spcAft>
                <a:spcPts val="800"/>
              </a:spcAft>
              <a:buNone/>
            </a:pPr>
            <a:r>
              <a:rPr lang="en-GB" dirty="0">
                <a:effectLst/>
                <a:latin typeface="Calibri" panose="020F0502020204030204" pitchFamily="34" charset="0"/>
                <a:ea typeface="Times New Roman" panose="02020603050405020304" pitchFamily="18" charset="0"/>
                <a:cs typeface="Raavi" panose="020B0502040204020203" pitchFamily="34" charset="0"/>
              </a:rPr>
              <a:t>Call money refers to short-term loan that does not have a set repayment schedule, but is payable immediately and in full upon demand. Money-at-call loans give banks a way to earn interest while retaining liquidity. Investors might use money at call to cover a margin account. The interest rate on such loans is called the call-loan rate. It primarily serves the purpose of balancing short term liquidity position of the banks. Banks are the borrowers as well as lenders for the call funds. Banks borrow call funds for a short period to meet the Cash Reserve Ratio (CRR) requirements and repay back once the requirements have been met.</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Sometimes, individuals of very high financial standing may borrow money for a very short period to meet their financial needs. The rate of interest is very low on call funds. Another variation of call money is notice money which can be for a period up to 14 days.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797158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28E4-3DC3-6825-C56E-A7EB1D3578A5}"/>
              </a:ext>
            </a:extLst>
          </p:cNvPr>
          <p:cNvSpPr>
            <a:spLocks noGrp="1"/>
          </p:cNvSpPr>
          <p:nvPr>
            <p:ph type="title"/>
          </p:nvPr>
        </p:nvSpPr>
        <p:spPr/>
        <p:txBody>
          <a:bodyPr/>
          <a:lstStyle/>
          <a:p>
            <a:r>
              <a:rPr lang="en-IN" dirty="0"/>
              <a:t>MONEY AT CALL AND SHORT NOTICE</a:t>
            </a:r>
          </a:p>
        </p:txBody>
      </p:sp>
      <p:sp>
        <p:nvSpPr>
          <p:cNvPr id="3" name="Content Placeholder 2">
            <a:extLst>
              <a:ext uri="{FF2B5EF4-FFF2-40B4-BE49-F238E27FC236}">
                <a16:creationId xmlns:a16="http://schemas.microsoft.com/office/drawing/2014/main" id="{AAAB37C1-24A0-1D81-1259-4424FA057E9D}"/>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Money at call and short notice is one of the assets that appears in the balance sheet of a bank. It includes funds lent to discount houses, money brokers, the stock exchange, bullion brokers, corporate customers, and increasingly to other banks. At call’ money is repayable on demand, whereas ‘short notice’ money implies that notice of repayment of up to 14 days will be given. After cash, money at call and short notice are the banks’ most liquid assets. They are usually interest-earning secured loans but their importance lies in providing the banks with an opportunity to use their surplus funds and to adjust their cash and liquidity requirements</a:t>
            </a:r>
            <a:endParaRPr lang="en-IN"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2049931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4A0F-8A33-7346-D432-676A257AEAE6}"/>
              </a:ext>
            </a:extLst>
          </p:cNvPr>
          <p:cNvSpPr>
            <a:spLocks noGrp="1"/>
          </p:cNvSpPr>
          <p:nvPr>
            <p:ph type="title"/>
          </p:nvPr>
        </p:nvSpPr>
        <p:spPr/>
        <p:txBody>
          <a:bodyPr/>
          <a:lstStyle/>
          <a:p>
            <a:r>
              <a:rPr lang="en-IN" dirty="0"/>
              <a:t>ADR &amp; GDR</a:t>
            </a:r>
          </a:p>
        </p:txBody>
      </p:sp>
      <p:sp>
        <p:nvSpPr>
          <p:cNvPr id="3" name="Content Placeholder 2">
            <a:extLst>
              <a:ext uri="{FF2B5EF4-FFF2-40B4-BE49-F238E27FC236}">
                <a16:creationId xmlns:a16="http://schemas.microsoft.com/office/drawing/2014/main" id="{29C407DD-7CE2-128A-521F-DCE9C6456442}"/>
              </a:ext>
            </a:extLst>
          </p:cNvPr>
          <p:cNvSpPr>
            <a:spLocks noGrp="1"/>
          </p:cNvSpPr>
          <p:nvPr>
            <p:ph idx="1"/>
          </p:nvPr>
        </p:nvSpPr>
        <p:spPr>
          <a:xfrm>
            <a:off x="913795" y="1935921"/>
            <a:ext cx="10353762" cy="4312479"/>
          </a:xfrm>
        </p:spPr>
        <p:style>
          <a:lnRef idx="2">
            <a:schemeClr val="accent3"/>
          </a:lnRef>
          <a:fillRef idx="1">
            <a:schemeClr val="lt1"/>
          </a:fillRef>
          <a:effectRef idx="0">
            <a:schemeClr val="accent3"/>
          </a:effectRef>
          <a:fontRef idx="minor">
            <a:schemeClr val="dk1"/>
          </a:fontRef>
        </p:style>
        <p:txBody>
          <a:bodyPr>
            <a:normAutofit/>
          </a:bodyPr>
          <a:lstStyle/>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American Depository Receipts (ADR)are the forerunners of Global Depository Receipt (GDRs). These are the instruments in the nature of depository receipt or certificate. The instruments are negotiable and represent publicly traded, local currency equity shares is American Company Non-resident Indians (NRIs) like to invest in these instrument For Indian companies it is a preferred source of raising capital.</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ADRs are listed on American Stock Exchange whereas GDRs are listed in a stock exchange other than American Stock Exchanges, say Luxembourg or London.</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The process of issue of ADR involves delivery of ordinary shares of Indian company to Domestic Custodian Bank (DCB) in India, which instructs the Overseas Depository Ba (ODB) to issue ADR on the predetermined ratio.</a:t>
            </a:r>
            <a:endParaRPr lang="en-IN"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3437241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4A0F-8A33-7346-D432-676A257AEAE6}"/>
              </a:ext>
            </a:extLst>
          </p:cNvPr>
          <p:cNvSpPr>
            <a:spLocks noGrp="1"/>
          </p:cNvSpPr>
          <p:nvPr>
            <p:ph type="title"/>
          </p:nvPr>
        </p:nvSpPr>
        <p:spPr/>
        <p:txBody>
          <a:bodyPr/>
          <a:lstStyle/>
          <a:p>
            <a:r>
              <a:rPr lang="en-IN" dirty="0"/>
              <a:t>ADR &amp; GDR</a:t>
            </a:r>
          </a:p>
        </p:txBody>
      </p:sp>
      <p:sp>
        <p:nvSpPr>
          <p:cNvPr id="3" name="Content Placeholder 2">
            <a:extLst>
              <a:ext uri="{FF2B5EF4-FFF2-40B4-BE49-F238E27FC236}">
                <a16:creationId xmlns:a16="http://schemas.microsoft.com/office/drawing/2014/main" id="{29C407DD-7CE2-128A-521F-DCE9C6456442}"/>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DCB is a banking company acting as a custodian for the ordinary shares/bonds of a Indian company which are issued by it against global depository receipts or certificates. ODB (Overseas Depository Bank) refers to the bank authorised by the issuing company to </a:t>
            </a:r>
            <a:r>
              <a:rPr lang="en-GB" sz="1800" dirty="0" err="1">
                <a:effectLst/>
                <a:latin typeface="Calibri" panose="020F0502020204030204" pitchFamily="34" charset="0"/>
                <a:ea typeface="Times New Roman" panose="02020603050405020304" pitchFamily="18" charset="0"/>
                <a:cs typeface="Raavi" panose="020B0502040204020203" pitchFamily="34" charset="0"/>
              </a:rPr>
              <a:t>iss</a:t>
            </a:r>
            <a:r>
              <a:rPr lang="en-GB" sz="1800" dirty="0">
                <a:effectLst/>
                <a:latin typeface="Calibri" panose="020F0502020204030204" pitchFamily="34" charset="0"/>
                <a:ea typeface="Times New Roman" panose="02020603050405020304" pitchFamily="18" charset="0"/>
                <a:cs typeface="Raavi" panose="020B0502040204020203" pitchFamily="34" charset="0"/>
              </a:rPr>
              <a:t> global depository receipts against issue of bonds or ordinary shares of the issuing non-U company. A GDR/ADR is an evidence of either Global Depository Shares (GDS) American Depository Shares (ADS).</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sz="1800" dirty="0">
                <a:effectLst/>
                <a:latin typeface="Calibri" panose="020F0502020204030204" pitchFamily="34" charset="0"/>
                <a:ea typeface="Times New Roman" panose="02020603050405020304" pitchFamily="18" charset="0"/>
                <a:cs typeface="Raavi" panose="020B0502040204020203" pitchFamily="34" charset="0"/>
              </a:rPr>
              <a:t>Each GDS/ADS represents the underlying ordinary share of the issuing company. The holden of GDRs/ADRs are entitled to dividend, bonus shares and right issues. The holden may exercise their voting right through the ODB. These can be sold outside India in the existing form. The underlying shares can be sold in India after redemption of GDRs/ADR Sale of GDRs outside India to non-residents is not taxable in India. Indian companies issuing ADR GDRs need not approach Ministry of Finance, Govt. of India, for prior approval.</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734514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56322-AC5B-427D-CB47-3D4AF1D3505A}"/>
              </a:ext>
            </a:extLst>
          </p:cNvPr>
          <p:cNvSpPr>
            <a:spLocks noGrp="1"/>
          </p:cNvSpPr>
          <p:nvPr>
            <p:ph type="title"/>
          </p:nvPr>
        </p:nvSpPr>
        <p:spPr/>
        <p:txBody>
          <a:bodyPr/>
          <a:lstStyle/>
          <a:p>
            <a:r>
              <a:rPr lang="en-IN" dirty="0"/>
              <a:t>Mechanism OF ADR &amp; GDR</a:t>
            </a:r>
          </a:p>
        </p:txBody>
      </p:sp>
      <p:sp>
        <p:nvSpPr>
          <p:cNvPr id="3" name="Content Placeholder 2">
            <a:extLst>
              <a:ext uri="{FF2B5EF4-FFF2-40B4-BE49-F238E27FC236}">
                <a16:creationId xmlns:a16="http://schemas.microsoft.com/office/drawing/2014/main" id="{4B4139DA-9D35-F7BA-A78C-769E87686895}"/>
              </a:ext>
            </a:extLst>
          </p:cNvPr>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XY Ltd. is the issuing company having an authorised capital of INR 10 lac, issues I lac shares through depository mechanism. It releases ordinary shares to DCB who acts us a custodian and these shares remain in India. Against the underlying shares, the ODB, on the instructions of XY Ltd. issues dollar denominated receipts to the foreign investors.</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pPr marL="228600" algn="just">
              <a:lnSpc>
                <a:spcPct val="107000"/>
              </a:lnSpc>
              <a:spcAft>
                <a:spcPts val="800"/>
              </a:spcAft>
            </a:pPr>
            <a:r>
              <a:rPr lang="en-GB" dirty="0">
                <a:effectLst/>
                <a:latin typeface="Calibri" panose="020F0502020204030204" pitchFamily="34" charset="0"/>
                <a:ea typeface="Times New Roman" panose="02020603050405020304" pitchFamily="18" charset="0"/>
                <a:cs typeface="Raavi" panose="020B0502040204020203" pitchFamily="34" charset="0"/>
              </a:rPr>
              <a:t>Assuming an investor A purchases ADRs outside India. This foreign investor can sell these receipts in the foreign stock exchanges or back to the depository and get delivery of the underlying rupee denominated shares which can then be sold in Indian markets. This is generally done by the institutional investors who see an arbitrage opportunity arising out of a difference in prices on the US and Indian exchanges. The GDR market is mainly an institutional market, with lower liquidity.</a:t>
            </a:r>
            <a:endParaRPr lang="en-IN" dirty="0">
              <a:effectLst/>
              <a:latin typeface="Calibri" panose="020F0502020204030204" pitchFamily="34" charset="0"/>
              <a:ea typeface="Times New Roman" panose="02020603050405020304" pitchFamily="18" charset="0"/>
              <a:cs typeface="Raavi" panose="020B0502040204020203" pitchFamily="34" charset="0"/>
            </a:endParaRPr>
          </a:p>
          <a:p>
            <a:endParaRPr lang="en-IN" dirty="0"/>
          </a:p>
        </p:txBody>
      </p:sp>
    </p:spTree>
    <p:extLst>
      <p:ext uri="{BB962C8B-B14F-4D97-AF65-F5344CB8AC3E}">
        <p14:creationId xmlns:p14="http://schemas.microsoft.com/office/powerpoint/2010/main" val="197389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11F2-DB10-60CC-BD6C-4DB146B9A2C8}"/>
              </a:ext>
            </a:extLst>
          </p:cNvPr>
          <p:cNvSpPr>
            <a:spLocks noGrp="1"/>
          </p:cNvSpPr>
          <p:nvPr>
            <p:ph type="title"/>
          </p:nvPr>
        </p:nvSpPr>
        <p:spPr>
          <a:xfrm>
            <a:off x="913795" y="609600"/>
            <a:ext cx="10353761" cy="589935"/>
          </a:xfrm>
        </p:spPr>
        <p:txBody>
          <a:bodyPr/>
          <a:lstStyle/>
          <a:p>
            <a:r>
              <a:rPr lang="en-IN" dirty="0"/>
              <a:t>CALL MONEY MARKET</a:t>
            </a:r>
          </a:p>
        </p:txBody>
      </p:sp>
      <p:sp>
        <p:nvSpPr>
          <p:cNvPr id="3" name="Content Placeholder 2">
            <a:extLst>
              <a:ext uri="{FF2B5EF4-FFF2-40B4-BE49-F238E27FC236}">
                <a16:creationId xmlns:a16="http://schemas.microsoft.com/office/drawing/2014/main" id="{E652DCC1-FFA4-3270-ED46-6E0D5F3D8C02}"/>
              </a:ext>
            </a:extLst>
          </p:cNvPr>
          <p:cNvSpPr>
            <a:spLocks noGrp="1"/>
          </p:cNvSpPr>
          <p:nvPr>
            <p:ph idx="1"/>
          </p:nvPr>
        </p:nvSpPr>
        <p:spPr>
          <a:xfrm>
            <a:off x="235975" y="1406013"/>
            <a:ext cx="11690554" cy="5338916"/>
          </a:xfrm>
        </p:spPr>
        <p:style>
          <a:lnRef idx="2">
            <a:schemeClr val="accent5"/>
          </a:lnRef>
          <a:fillRef idx="1">
            <a:schemeClr val="lt1"/>
          </a:fillRef>
          <a:effectRef idx="0">
            <a:schemeClr val="accent5"/>
          </a:effectRef>
          <a:fontRef idx="minor">
            <a:schemeClr val="dk1"/>
          </a:fontRef>
        </p:style>
        <p:txBody>
          <a:bodyPr>
            <a:normAutofit/>
          </a:bodyPr>
          <a:lstStyle/>
          <a:p>
            <a:pPr marL="457200" lvl="1" indent="0" algn="just">
              <a:lnSpc>
                <a:spcPct val="107000"/>
              </a:lnSpc>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Call money market refers to the market for very short period. Bill brokers and dealers in stock exchange usually borrow money at call from the commercial banks. These loans are given for a very short period not exceeding seven days under any circumstances, but more often from day-to-day or for overnight only i.e. 24 hours. There is no demand of collateral securities against call money. They possess high liquidity, the borrowers are required to pay the loan as and when asked for, i.e. at a very short notice. It is on account of this reason that these loans are called ‘call money’ or call loans. Thus, call money market is an important component of the money market.</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The investment of funds in the call market meets the need of liquidity but not that of profitability because the rate of interest on call loans is very low and changes several times during the courses of the day.</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Call loans are useful to the commercial banks because these can be converted into cash at any time. They are almost like cash. It is a form of secondary cash reserves for the commercial banks from which they earn some income too.</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It is basically located in the industrial and commercial locations such as Mumbai, Delhi, Calcutta, etc. </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gn="just">
              <a:lnSpc>
                <a:spcPct val="107000"/>
              </a:lnSpc>
              <a:spcAft>
                <a:spcPts val="800"/>
              </a:spcAft>
            </a:pPr>
            <a:r>
              <a:rPr lang="en-GB" sz="1600" dirty="0">
                <a:effectLst/>
                <a:latin typeface="Calibri" panose="020F0502020204030204" pitchFamily="34" charset="0"/>
                <a:ea typeface="Times New Roman" panose="02020603050405020304" pitchFamily="18" charset="0"/>
                <a:cs typeface="Raavi" panose="020B0502040204020203" pitchFamily="34" charset="0"/>
              </a:rPr>
              <a:t>These transactions help stock brokers and dealers to </a:t>
            </a:r>
            <a:r>
              <a:rPr lang="en-GB" sz="1600" dirty="0" err="1">
                <a:effectLst/>
                <a:latin typeface="Calibri" panose="020F0502020204030204" pitchFamily="34" charset="0"/>
                <a:ea typeface="Times New Roman" panose="02020603050405020304" pitchFamily="18" charset="0"/>
                <a:cs typeface="Raavi" panose="020B0502040204020203" pitchFamily="34" charset="0"/>
              </a:rPr>
              <a:t>fulfill</a:t>
            </a:r>
            <a:r>
              <a:rPr lang="en-GB" sz="1600" dirty="0">
                <a:effectLst/>
                <a:latin typeface="Calibri" panose="020F0502020204030204" pitchFamily="34" charset="0"/>
                <a:ea typeface="Times New Roman" panose="02020603050405020304" pitchFamily="18" charset="0"/>
                <a:cs typeface="Raavi" panose="020B0502040204020203" pitchFamily="34" charset="0"/>
              </a:rPr>
              <a:t> their financial requirements. The rate at which money is made available is called as a call rate and it is highly volatile. Thus rate is fixed by the market forces such as the demand for and supply of money. Commercial banks, co- operative banks, Discount and Finance House of India Ltd. (DFHI), Securities trading corporation of India (STCI) participate as both lenders and borrowers and Life Insurance Corporation of India (LIC), Unit Trust of India (UTI), National Bank for Agriculture and Rural Development (NABARD) can participate only as lenders. Under call money market, funds are transacted on an over-night. Generally, banks rely on call money market where they raise funds for a single day. The RBI intervenes in the call money market because it is highly sensitive and it is the indicator of liquidity position in the organized money market.</a:t>
            </a:r>
            <a:endParaRPr lang="en-IN" sz="2400" dirty="0"/>
          </a:p>
        </p:txBody>
      </p:sp>
    </p:spTree>
    <p:extLst>
      <p:ext uri="{BB962C8B-B14F-4D97-AF65-F5344CB8AC3E}">
        <p14:creationId xmlns:p14="http://schemas.microsoft.com/office/powerpoint/2010/main" val="4025421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D3F6-4054-3D5E-71A3-5764D7EE5BFE}"/>
              </a:ext>
            </a:extLst>
          </p:cNvPr>
          <p:cNvSpPr>
            <a:spLocks noGrp="1"/>
          </p:cNvSpPr>
          <p:nvPr>
            <p:ph type="title"/>
          </p:nvPr>
        </p:nvSpPr>
        <p:spPr>
          <a:xfrm>
            <a:off x="913796" y="0"/>
            <a:ext cx="10353761" cy="884903"/>
          </a:xfrm>
        </p:spPr>
        <p:txBody>
          <a:bodyPr/>
          <a:lstStyle/>
          <a:p>
            <a:r>
              <a:rPr lang="en-IN" dirty="0"/>
              <a:t>COLLATERAL LOAN MARKET</a:t>
            </a:r>
          </a:p>
        </p:txBody>
      </p:sp>
      <p:sp>
        <p:nvSpPr>
          <p:cNvPr id="3" name="Content Placeholder 2">
            <a:extLst>
              <a:ext uri="{FF2B5EF4-FFF2-40B4-BE49-F238E27FC236}">
                <a16:creationId xmlns:a16="http://schemas.microsoft.com/office/drawing/2014/main" id="{A78C5482-3B6C-50EA-6DB8-5C660F938058}"/>
              </a:ext>
            </a:extLst>
          </p:cNvPr>
          <p:cNvSpPr>
            <a:spLocks noGrp="1"/>
          </p:cNvSpPr>
          <p:nvPr>
            <p:ph idx="1"/>
          </p:nvPr>
        </p:nvSpPr>
        <p:spPr>
          <a:xfrm>
            <a:off x="560439" y="1032387"/>
            <a:ext cx="11228438" cy="4758813"/>
          </a:xfrm>
        </p:spPr>
        <p:style>
          <a:lnRef idx="2">
            <a:schemeClr val="accent5"/>
          </a:lnRef>
          <a:fillRef idx="1">
            <a:schemeClr val="lt1"/>
          </a:fillRef>
          <a:effectRef idx="0">
            <a:schemeClr val="accent5"/>
          </a:effectRef>
          <a:fontRef idx="minor">
            <a:schemeClr val="dk1"/>
          </a:fontRef>
        </p:style>
        <p:txBody>
          <a:bodyPr>
            <a:normAutofit/>
          </a:bodyPr>
          <a:lstStyle/>
          <a:p>
            <a:pPr marL="457200" lvl="1" indent="0">
              <a:lnSpc>
                <a:spcPct val="107000"/>
              </a:lnSpc>
              <a:buNone/>
            </a:pPr>
            <a:r>
              <a:rPr lang="en-GB" sz="1600" dirty="0">
                <a:effectLst/>
                <a:latin typeface="Calibri" panose="020F0502020204030204" pitchFamily="34" charset="0"/>
                <a:ea typeface="Times New Roman" panose="02020603050405020304" pitchFamily="18" charset="0"/>
                <a:cs typeface="Raavi" panose="020B0502040204020203" pitchFamily="34" charset="0"/>
              </a:rPr>
              <a:t>It is an important sector of money market. The loans are generally advanced by the commercial banks to various private parties in the market. These collateral loans are backed by the securities, stocks and bonds. Securities are returned to the borrower when loan is repaid. Once the borrower is unable to repay the loan, the collateral becomes the property of the lender. These loans are given for few months. The borrowers are generally the dealers in stocks and shares. But even smaller commercial banks can borrow collateral loans from bigger banks. Collateral loan market includes the following:</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I. Market for Financial Guarantees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Personal Guarantee</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Guarantee by Government</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Guarantee by Financial Institutions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II. Insurance Companies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457200">
              <a:lnSpc>
                <a:spcPct val="107000"/>
              </a:lnSpc>
            </a:pPr>
            <a:r>
              <a:rPr lang="en-GB" sz="1600" dirty="0">
                <a:effectLst/>
                <a:latin typeface="Calibri" panose="020F0502020204030204" pitchFamily="34" charset="0"/>
                <a:ea typeface="Times New Roman" panose="02020603050405020304" pitchFamily="18" charset="0"/>
                <a:cs typeface="Raavi" panose="020B0502040204020203" pitchFamily="34" charset="0"/>
              </a:rPr>
              <a:t>III. Statutory Financial organizations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Credit Guarantee Organizations</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cs typeface="Raavi" panose="020B0502040204020203" pitchFamily="34" charset="0"/>
              </a:rPr>
              <a:t>Deposit Insurance and Credit Guarantee Corporation (DICGC) Export Credit and Guarantee Corporation (ECGC)</a:t>
            </a:r>
            <a:endParaRPr lang="en-IN" sz="1600" dirty="0">
              <a:effectLst/>
              <a:latin typeface="Calibri" panose="020F0502020204030204" pitchFamily="34" charset="0"/>
              <a:ea typeface="Times New Roman" panose="02020603050405020304" pitchFamily="18" charset="0"/>
              <a:cs typeface="Raavi" panose="020B0502040204020203" pitchFamily="34" charset="0"/>
            </a:endParaRPr>
          </a:p>
          <a:p>
            <a:endParaRPr lang="en-IN" sz="3200" dirty="0"/>
          </a:p>
        </p:txBody>
      </p:sp>
    </p:spTree>
    <p:extLst>
      <p:ext uri="{BB962C8B-B14F-4D97-AF65-F5344CB8AC3E}">
        <p14:creationId xmlns:p14="http://schemas.microsoft.com/office/powerpoint/2010/main" val="272522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AE6C-1C1F-B651-AEDC-C557B3F58530}"/>
              </a:ext>
            </a:extLst>
          </p:cNvPr>
          <p:cNvSpPr>
            <a:spLocks noGrp="1"/>
          </p:cNvSpPr>
          <p:nvPr>
            <p:ph type="title"/>
          </p:nvPr>
        </p:nvSpPr>
        <p:spPr/>
        <p:txBody>
          <a:bodyPr/>
          <a:lstStyle/>
          <a:p>
            <a:r>
              <a:rPr lang="en-IN" dirty="0"/>
              <a:t>ACCEPTANCE MARKET</a:t>
            </a:r>
          </a:p>
        </p:txBody>
      </p:sp>
      <p:sp>
        <p:nvSpPr>
          <p:cNvPr id="3" name="Content Placeholder 2">
            <a:extLst>
              <a:ext uri="{FF2B5EF4-FFF2-40B4-BE49-F238E27FC236}">
                <a16:creationId xmlns:a16="http://schemas.microsoft.com/office/drawing/2014/main" id="{1E383C79-CC69-C816-46FF-820C2AC9CFE8}"/>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algn="just"/>
            <a:r>
              <a:rPr lang="en-GB" sz="1800" dirty="0">
                <a:effectLst/>
                <a:latin typeface="Calibri" panose="020F0502020204030204" pitchFamily="34" charset="0"/>
                <a:ea typeface="Times New Roman" panose="02020603050405020304" pitchFamily="18" charset="0"/>
                <a:cs typeface="Raavi" panose="020B0502040204020203" pitchFamily="34" charset="0"/>
              </a:rPr>
              <a:t>Another important and specialized segment of money market is acceptance market. Acceptance Market is basically an Investment market that is based on instant credit tools. An acceptance is best described as the time draft or the exchange of hill that is credited as the compensation for certain goods. It is a short-term debt instrument issued by a firm that is guaranteed by a commercial bank. Banker's acceptances are issued by firms as part of a commercial transaction. These instruments are similar to T-Bills and are frequently used in money market funds. Banker's acceptances are traded at a discount from face value on the secondary market, which can be an advantage because the banker's acceptance does not need to be held until maturity. Banker's acceptances are regularly used financial instruments in international trade. This is especially useful when the creditworthiness of a foreign trade partner is unknown.. For example, an importer may draft a banker's acceptance when it does not have a close relationship with and cannot obtain credit from an exporter. Once the importer and bank have completed an acceptance agreement, whereby the bank accepts liabilities of the importer and the importer deposits funds at the bank (enough for the future payment plus fees), the importer can issue a time draft to the exporter for a future payment with the bank's guarantee. </a:t>
            </a:r>
            <a:endParaRPr lang="en-IN" sz="1800" dirty="0">
              <a:effectLst/>
              <a:latin typeface="Calibri" panose="020F0502020204030204" pitchFamily="34" charset="0"/>
              <a:ea typeface="Times New Roman" panose="02020603050405020304" pitchFamily="18" charset="0"/>
              <a:cs typeface="Raavi" panose="020B0502040204020203" pitchFamily="34" charset="0"/>
            </a:endParaRPr>
          </a:p>
          <a:p>
            <a:pPr algn="just"/>
            <a:endParaRPr lang="en-IN" dirty="0"/>
          </a:p>
        </p:txBody>
      </p:sp>
    </p:spTree>
    <p:extLst>
      <p:ext uri="{BB962C8B-B14F-4D97-AF65-F5344CB8AC3E}">
        <p14:creationId xmlns:p14="http://schemas.microsoft.com/office/powerpoint/2010/main" val="324173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0DBD21-25D1-84E1-B5E7-419D571073A4}"/>
              </a:ext>
            </a:extLst>
          </p:cNvPr>
          <p:cNvSpPr>
            <a:spLocks noGrp="1"/>
          </p:cNvSpPr>
          <p:nvPr>
            <p:ph type="title"/>
          </p:nvPr>
        </p:nvSpPr>
        <p:spPr/>
        <p:txBody>
          <a:bodyPr/>
          <a:lstStyle/>
          <a:p>
            <a:r>
              <a:rPr lang="en-IN" dirty="0"/>
              <a:t>BILL MARKET</a:t>
            </a:r>
          </a:p>
        </p:txBody>
      </p:sp>
      <p:sp>
        <p:nvSpPr>
          <p:cNvPr id="5" name="Content Placeholder 4">
            <a:extLst>
              <a:ext uri="{FF2B5EF4-FFF2-40B4-BE49-F238E27FC236}">
                <a16:creationId xmlns:a16="http://schemas.microsoft.com/office/drawing/2014/main" id="{C198C14A-B070-E4E1-E414-ECCF26114BBF}"/>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pPr marL="342900" lvl="0" indent="-342900" algn="just">
              <a:lnSpc>
                <a:spcPct val="107000"/>
              </a:lnSpc>
              <a:spcAft>
                <a:spcPts val="800"/>
              </a:spcAft>
              <a:buFont typeface="Symbol" panose="05050102010706020507" pitchFamily="18" charset="2"/>
              <a:buChar char=""/>
            </a:pPr>
            <a:r>
              <a:rPr lang="en-GB" sz="4000" b="1" dirty="0">
                <a:effectLst/>
                <a:latin typeface="Calibri" panose="020F0502020204030204" pitchFamily="34" charset="0"/>
                <a:ea typeface="Times New Roman" panose="02020603050405020304" pitchFamily="18" charset="0"/>
                <a:cs typeface="Raavi" panose="020B0502040204020203" pitchFamily="34" charset="0"/>
              </a:rPr>
              <a:t>Commercial Bill Market:</a:t>
            </a:r>
            <a:r>
              <a:rPr lang="en-GB" sz="4000" dirty="0">
                <a:effectLst/>
                <a:latin typeface="Calibri" panose="020F0502020204030204" pitchFamily="34" charset="0"/>
                <a:ea typeface="Times New Roman" panose="02020603050405020304" pitchFamily="18" charset="0"/>
                <a:cs typeface="Raavi" panose="020B0502040204020203" pitchFamily="34" charset="0"/>
              </a:rPr>
              <a:t> It is a market for the short term, self liquidating and negotiable money market instrument. Commercial bills are used to finance the movement and storage of agriculture and industrial goods in domestic and foreign markets. The commercial bill market in India is still underdeveloped. The bills can be domestic bills or foreign bills of exchange. The commercial bills are purchased and discounted by commercial banks, and are rediscounted by </a:t>
            </a:r>
            <a:r>
              <a:rPr lang="en-GB" sz="4000" dirty="0" err="1">
                <a:effectLst/>
                <a:latin typeface="Calibri" panose="020F0502020204030204" pitchFamily="34" charset="0"/>
                <a:ea typeface="Times New Roman" panose="02020603050405020304" pitchFamily="18" charset="0"/>
                <a:cs typeface="Raavi" panose="020B0502040204020203" pitchFamily="34" charset="0"/>
              </a:rPr>
              <a:t>Fis</a:t>
            </a:r>
            <a:r>
              <a:rPr lang="en-GB" sz="4000" dirty="0">
                <a:effectLst/>
                <a:latin typeface="Calibri" panose="020F0502020204030204" pitchFamily="34" charset="0"/>
                <a:ea typeface="Times New Roman" panose="02020603050405020304" pitchFamily="18" charset="0"/>
                <a:cs typeface="Raavi" panose="020B0502040204020203" pitchFamily="34" charset="0"/>
              </a:rPr>
              <a:t> (Financial Institutions) like EXIM Bank (Export &amp; Import Bank), SIDBI (Small Industrial Development Bank of India). IDBI (Industrial Development Bank of India), etc.</a:t>
            </a:r>
            <a:endParaRPr lang="en-IN" sz="40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14614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7D86-ECCB-EA07-AEC0-5940E5B473CA}"/>
              </a:ext>
            </a:extLst>
          </p:cNvPr>
          <p:cNvSpPr>
            <a:spLocks noGrp="1"/>
          </p:cNvSpPr>
          <p:nvPr>
            <p:ph type="title"/>
          </p:nvPr>
        </p:nvSpPr>
        <p:spPr>
          <a:xfrm>
            <a:off x="913795" y="98323"/>
            <a:ext cx="10353761" cy="973393"/>
          </a:xfrm>
        </p:spPr>
        <p:txBody>
          <a:bodyPr/>
          <a:lstStyle/>
          <a:p>
            <a:r>
              <a:rPr lang="en-IN" dirty="0"/>
              <a:t>BILL MARKET</a:t>
            </a:r>
          </a:p>
        </p:txBody>
      </p:sp>
      <p:sp>
        <p:nvSpPr>
          <p:cNvPr id="3" name="Content Placeholder 2">
            <a:extLst>
              <a:ext uri="{FF2B5EF4-FFF2-40B4-BE49-F238E27FC236}">
                <a16:creationId xmlns:a16="http://schemas.microsoft.com/office/drawing/2014/main" id="{F1A313F6-9FC5-B203-2E62-B0A41A11B8D1}"/>
              </a:ext>
            </a:extLst>
          </p:cNvPr>
          <p:cNvSpPr>
            <a:spLocks noGrp="1"/>
          </p:cNvSpPr>
          <p:nvPr>
            <p:ph idx="1"/>
          </p:nvPr>
        </p:nvSpPr>
        <p:spPr>
          <a:xfrm>
            <a:off x="913795" y="1179871"/>
            <a:ext cx="10353762" cy="5152103"/>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en-GB" sz="2000" b="1" dirty="0">
                <a:effectLst/>
                <a:latin typeface="Calibri" panose="020F0502020204030204" pitchFamily="34" charset="0"/>
                <a:ea typeface="Times New Roman" panose="02020603050405020304" pitchFamily="18" charset="0"/>
                <a:cs typeface="Raavi" panose="020B0502040204020203" pitchFamily="34" charset="0"/>
              </a:rPr>
              <a:t>Treasury Bill Market:</a:t>
            </a:r>
            <a:r>
              <a:rPr lang="en-GB" sz="2000" dirty="0">
                <a:effectLst/>
                <a:latin typeface="Calibri" panose="020F0502020204030204" pitchFamily="34" charset="0"/>
                <a:ea typeface="Times New Roman" panose="02020603050405020304" pitchFamily="18" charset="0"/>
                <a:cs typeface="Raavi" panose="020B0502040204020203" pitchFamily="34" charset="0"/>
              </a:rPr>
              <a:t> This is a market for sale and purchase of short term government securities. These securities are called as Treasury Bills which are promissory notes or financial bills issued by the RBI on behalf of the Government of India. Treasury bills are instrument of short-term borrowing by the Government of India, issued as promissory notes under discount. The interest received on them is the discount which is the difference between the price at which they are issued and their redemption value. The treasury bills sold to the public and banks are called regular treasury bills. They are freely marketable and give assured yield at low transaction cost. Commercial bank buys entire quantity of such bills issued on tender. Treasury Bills are traded in the secondary market. Commercial banks, Primary Dealers, Mutual Funds, Corporates, and Financial Institutions, Provident / Pension funds and Insurance companies participate in the treasury Bills Market. This market deals in Treasury Bills of short term duration: 14 days, 91 days, 182 days and 364 days. They are issued by Government and largely held by RBI. The treasury bills facilitate the financing of Central Government temporary deficits. From May 2001, the auction of 14 days and 182 days treasury bills has been discontinued. At present, there are 91 days and 364 days treasury bills. The rate of interest for treasury bills is determined by the market, depending on the demand and supply of funds in the money market. Thus, treasury bills have become very popular recently due to high level of safety involved in them.</a:t>
            </a:r>
            <a:endParaRPr lang="en-IN" sz="2000" dirty="0">
              <a:effectLst/>
              <a:latin typeface="Calibri" panose="020F0502020204030204" pitchFamily="34" charset="0"/>
              <a:ea typeface="Times New Roman" panose="02020603050405020304" pitchFamily="18" charset="0"/>
              <a:cs typeface="Raavi" panose="020B0502040204020203" pitchFamily="34" charset="0"/>
            </a:endParaRPr>
          </a:p>
        </p:txBody>
      </p:sp>
    </p:spTree>
    <p:extLst>
      <p:ext uri="{BB962C8B-B14F-4D97-AF65-F5344CB8AC3E}">
        <p14:creationId xmlns:p14="http://schemas.microsoft.com/office/powerpoint/2010/main" val="4122086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290</TotalTime>
  <Words>7264</Words>
  <Application>Microsoft Office PowerPoint</Application>
  <PresentationFormat>Widescreen</PresentationFormat>
  <Paragraphs>267</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Bookman Old Style</vt:lpstr>
      <vt:lpstr>Calibri</vt:lpstr>
      <vt:lpstr>Rockwell</vt:lpstr>
      <vt:lpstr>Symbol</vt:lpstr>
      <vt:lpstr>Damask</vt:lpstr>
      <vt:lpstr>STRUCTURE OF INDIAN MONEY MARKET</vt:lpstr>
      <vt:lpstr>STRUCTURE OF INDIAN MONEY MARKET</vt:lpstr>
      <vt:lpstr>COMPONENTS/SUB MARKETS OF MONEY MARKET</vt:lpstr>
      <vt:lpstr>COMPONENTS/SUB MARKETS OF MONEY MARKET- ORGANISED SECTOR</vt:lpstr>
      <vt:lpstr>CALL MONEY MARKET</vt:lpstr>
      <vt:lpstr>COLLATERAL LOAN MARKET</vt:lpstr>
      <vt:lpstr>ACCEPTANCE MARKET</vt:lpstr>
      <vt:lpstr>BILL MARKET</vt:lpstr>
      <vt:lpstr>BILL MARKET</vt:lpstr>
      <vt:lpstr>COMPONENTS/SUB MARKETS OF MONEY MARKET- UNORGANISED SECTOR</vt:lpstr>
      <vt:lpstr>COMPONENTS/SUB MARKETS OF MONEY MARKET- UNORGANISED SECTOR</vt:lpstr>
      <vt:lpstr>COMPONENTS/SUB MARKETS OF MONEY MARKET- UNORGANISED SECTOR</vt:lpstr>
      <vt:lpstr>COMPONENTS/SUB MARKETS OF MONEY MARKET- UNORGANISED SECTOR</vt:lpstr>
      <vt:lpstr>PARTICIPANTS/ INSTITUTIONS OF MONEY MARKET</vt:lpstr>
      <vt:lpstr>PARTICIPANTS/ INSTITUTIONS OF MONEY MARKET</vt:lpstr>
      <vt:lpstr>PARTICIPANTS/ INSTITUTIONS OF MONEY MARKET</vt:lpstr>
      <vt:lpstr>PARTICIPANTS/ INSTITUTIONS OF MONEY MARKET</vt:lpstr>
      <vt:lpstr>INSTRUMENTS OF MONEY MARKET</vt:lpstr>
      <vt:lpstr>TREASURY BILLS</vt:lpstr>
      <vt:lpstr>FEATURES OF TREASURY BILLS</vt:lpstr>
      <vt:lpstr>COMMERCIAL PAPERS</vt:lpstr>
      <vt:lpstr>FEATURES OF COMMERCIAL PAPERS</vt:lpstr>
      <vt:lpstr>Who can Issue Commercial Papers?</vt:lpstr>
      <vt:lpstr>RBI Guidelines on Issue of Commercial PapeRS</vt:lpstr>
      <vt:lpstr>RBI Guidelines on Issue of Commercial PapeRS</vt:lpstr>
      <vt:lpstr>RBI Guidelines on Issue of Commercial PapeRS</vt:lpstr>
      <vt:lpstr>COMMERCIAL PAPERS</vt:lpstr>
      <vt:lpstr>CERTIFICATES OF DEPOSITS</vt:lpstr>
      <vt:lpstr>FEATURES OF CERTIFICATE OF DEPOSITS</vt:lpstr>
      <vt:lpstr>RBI GUIDELINES ON ISSUE OF CERTIFICATE OF DEPOSITS</vt:lpstr>
      <vt:lpstr>RBI GUIDELINES ON ISSUE OF CERTIFICATE OF DEPOSITS</vt:lpstr>
      <vt:lpstr>CERTIFICATE OF DEPOSIT</vt:lpstr>
      <vt:lpstr>REPURCHASE AGREEMENTS</vt:lpstr>
      <vt:lpstr>FEATURES OF REPURCHASE AGREEMENTS</vt:lpstr>
      <vt:lpstr>TYPES OF REPURCHASE AGREEMENTS</vt:lpstr>
      <vt:lpstr>Money market mutual fund</vt:lpstr>
      <vt:lpstr>FEATURES OF MONEY MARKET MUTUAL FUNDS</vt:lpstr>
      <vt:lpstr>TYPES OF MONEY MARKET MUTUAL FUNDS</vt:lpstr>
      <vt:lpstr>COMMERCIAL BILLS</vt:lpstr>
      <vt:lpstr>COMMERCIAL BILLS</vt:lpstr>
      <vt:lpstr>BANKER’S ACCEPTANCE</vt:lpstr>
      <vt:lpstr>MONEY AT CALL AND SHORT NOTICE</vt:lpstr>
      <vt:lpstr>MONEY AT CALL AND SHORT NOTICE</vt:lpstr>
      <vt:lpstr>ADR &amp; GDR</vt:lpstr>
      <vt:lpstr>ADR &amp; GDR</vt:lpstr>
      <vt:lpstr>Mechanism OF ADR &amp; GDR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INDIAN MONEY MARKET</dc:title>
  <dc:creator>Kajal</dc:creator>
  <cp:lastModifiedBy>Kajal</cp:lastModifiedBy>
  <cp:revision>10</cp:revision>
  <dcterms:created xsi:type="dcterms:W3CDTF">2023-01-21T15:33:25Z</dcterms:created>
  <dcterms:modified xsi:type="dcterms:W3CDTF">2023-01-21T20:23:32Z</dcterms:modified>
</cp:coreProperties>
</file>